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Lst>
  <p:sldSz cy="6858000" cx="12192000"/>
  <p:notesSz cx="6858000" cy="12192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 name="Shape 12"/>
        <p:cNvGrpSpPr/>
        <p:nvPr/>
      </p:nvGrpSpPr>
      <p:grpSpPr>
        <a:xfrm>
          <a:off x="0" y="0"/>
          <a:ext cx="0" cy="0"/>
          <a:chOff x="0" y="0"/>
          <a:chExt cx="0" cy="0"/>
        </a:xfrm>
      </p:grpSpPr>
      <p:sp>
        <p:nvSpPr>
          <p:cNvPr id="13" name="Google Shape;13;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 name="Google Shape;14;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Welcome the room. ~30 seconds.</a:t>
            </a:r>
            <a:br>
              <a:rPr lang="en-US"/>
            </a:br>
            <a:br>
              <a:rPr lang="en-US"/>
            </a:br>
            <a:r>
              <a:rPr lang="en-US"/>
              <a:t>OPENING: 'Today is a workshop, not a lecture. The shape of it: we start with where the marketing industry is heading — because if you don't see the wave, you won't ride it. Then we look at the framework behind every good AI product (BUILD). Then we land on the practical workflow you can use tomorrow.'</a:t>
            </a:r>
            <a:br>
              <a:rPr lang="en-US"/>
            </a:br>
            <a:br>
              <a:rPr lang="en-US"/>
            </a:br>
            <a:r>
              <a:rPr lang="en-US"/>
              <a:t>Pacing note: ~45 minutes total. 3 interactive breaks. Workshop, not talk.</a:t>
            </a:r>
            <a:endParaRPr/>
          </a:p>
        </p:txBody>
      </p:sp>
      <p:sp>
        <p:nvSpPr>
          <p:cNvPr id="15" name="Google Shape;15;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 name="Shape 27"/>
        <p:cNvGrpSpPr/>
        <p:nvPr/>
      </p:nvGrpSpPr>
      <p:grpSpPr>
        <a:xfrm>
          <a:off x="0" y="0"/>
          <a:ext cx="0" cy="0"/>
          <a:chOff x="0" y="0"/>
          <a:chExt cx="0" cy="0"/>
        </a:xfrm>
      </p:grpSpPr>
      <p:sp>
        <p:nvSpPr>
          <p:cNvPr id="28" name="Google Shape;2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 name="Google Shape;2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30–45 seconds. Warm and brief.</a:t>
            </a:r>
            <a:br>
              <a:rPr lang="en-US"/>
            </a:br>
            <a:br>
              <a:rPr lang="en-US"/>
            </a:br>
            <a:r>
              <a:rPr lang="en-US"/>
              <a:t>SCRIPT (customize): 'I'm exploring AI x brand marketing. Not a guru, not selling anything. I've been documenting AI workflows for [X months] and what I've learned is the framework matters more than the tools. That's what we'll get to.'</a:t>
            </a:r>
            <a:endParaRPr/>
          </a:p>
        </p:txBody>
      </p:sp>
      <p:sp>
        <p:nvSpPr>
          <p:cNvPr id="30" name="Google Shape;30;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 name="Shape 38"/>
        <p:cNvGrpSpPr/>
        <p:nvPr/>
      </p:nvGrpSpPr>
      <p:grpSpPr>
        <a:xfrm>
          <a:off x="0" y="0"/>
          <a:ext cx="0" cy="0"/>
          <a:chOff x="0" y="0"/>
          <a:chExt cx="0" cy="0"/>
        </a:xfrm>
      </p:grpSpPr>
      <p:sp>
        <p:nvSpPr>
          <p:cNvPr id="39" name="Google Shape;3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 name="Google Shape;4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PROVOCATIVE FRAMING — 2 min. Reorients how they think.</a:t>
            </a:r>
            <a:br>
              <a:rPr lang="en-US"/>
            </a:br>
            <a:br>
              <a:rPr lang="en-US"/>
            </a:br>
            <a:r>
              <a:rPr lang="en-US"/>
              <a:t>SCRIPT: 'Quick philosophical question. The steam engine = invention, designed for a specific job. Electricity = discovery, we knew it existed before knowing what to do with it. AI is more like electricity. We invented the *technique* — transformer architecture, training methods, RLHF. But the capabilities? Those surprised the researchers themselves. Nobody DESIGNED GPT to write poetry. Nobody DESIGNED Midjourney to do fashion editorials. It just... could.'</a:t>
            </a:r>
            <a:br>
              <a:rPr lang="en-US"/>
            </a:br>
            <a:br>
              <a:rPr lang="en-US"/>
            </a:br>
            <a:r>
              <a:rPr lang="en-US"/>
              <a:t>'Why this matters for marketers: if AI is an invention, you use it the way the maker intended. If it's a discovery, the playing field is open. You ask: what could this do for my brand that nobody has tried yet?'</a:t>
            </a:r>
            <a:br>
              <a:rPr lang="en-US"/>
            </a:br>
            <a:br>
              <a:rPr lang="en-US"/>
            </a:br>
            <a:r>
              <a:rPr lang="en-US"/>
              <a:t>LAND: 'If it's a discovery, your job isn't to follow a manual. It's to explore.'</a:t>
            </a:r>
            <a:endParaRPr/>
          </a:p>
        </p:txBody>
      </p:sp>
      <p:sp>
        <p:nvSpPr>
          <p:cNvPr id="41" name="Google Shape;41;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 name="Google Shape;5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Read aloud. Backward design — destination first.</a:t>
            </a:r>
            <a:br>
              <a:rPr lang="en-US"/>
            </a:br>
            <a:br>
              <a:rPr lang="en-US"/>
            </a:br>
            <a:r>
              <a:rPr lang="en-US"/>
              <a:t>SCRIPT: 'Three outcomes. One — you'll see the trajectory the marketing industry is on, so you stop reacting and start anticipating. Two — you'll speak AI fluently (LLM, generative, agentic — all by next slide). Three — homework is to build one real workflow. That's the portfolio piece.'</a:t>
            </a:r>
            <a:endParaRPr/>
          </a:p>
        </p:txBody>
      </p:sp>
      <p:sp>
        <p:nvSpPr>
          <p:cNvPr id="59" name="Google Shape;59;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 name="Google Shape;6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VOCABULARY PRIMER — 90 seconds. Demystify, don't lecture.</a:t>
            </a:r>
            <a:br>
              <a:rPr lang="en-US"/>
            </a:br>
            <a:br>
              <a:rPr lang="en-US"/>
            </a:br>
            <a:r>
              <a:rPr lang="en-US"/>
              <a:t>MODEL — math that learned a pattern. The pattern can be: recognize cats, predict words, classify emails. The model is just numbers in a file.</a:t>
            </a:r>
            <a:br>
              <a:rPr lang="en-US"/>
            </a:br>
            <a:br>
              <a:rPr lang="en-US"/>
            </a:br>
            <a:r>
              <a:rPr lang="en-US"/>
              <a:t>LLM — a model that learned language. ChatGPT, Claude, Gemini are LLMs.</a:t>
            </a:r>
            <a:br>
              <a:rPr lang="en-US"/>
            </a:br>
            <a:br>
              <a:rPr lang="en-US"/>
            </a:br>
            <a:r>
              <a:rPr lang="en-US"/>
              <a:t>GENERATIVE AI — creates new content. Not 'is this spam' but 'write me a caption' or 'make me an image'. Midjourney, GPT, Suno, Sora.</a:t>
            </a:r>
            <a:br>
              <a:rPr lang="en-US"/>
            </a:br>
            <a:br>
              <a:rPr lang="en-US"/>
            </a:br>
            <a:r>
              <a:rPr lang="en-US"/>
              <a:t>AGENTIC AI — takes actions. Not 'tell me the best flight' but 'book it, send invite, email my team'. Claude Code, ChatGPT agents, Devin.</a:t>
            </a:r>
            <a:br>
              <a:rPr lang="en-US"/>
            </a:br>
            <a:br>
              <a:rPr lang="en-US"/>
            </a:br>
            <a:r>
              <a:rPr lang="en-US"/>
              <a:t>FROM DOC: 'Base LLM is the brain. Tools are how it touches the world.'</a:t>
            </a:r>
            <a:endParaRPr/>
          </a:p>
        </p:txBody>
      </p:sp>
      <p:sp>
        <p:nvSpPr>
          <p:cNvPr id="70" name="Google Shape;7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 name="Google Shape;9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DIFFERENT MODELS, DIFFERENT STRENGTHS — 90 seconds. This slide stops people from treating 'AI' as a single thing.</a:t>
            </a:r>
            <a:br>
              <a:rPr lang="en-US"/>
            </a:br>
            <a:br>
              <a:rPr lang="en-US"/>
            </a:br>
            <a:r>
              <a:rPr lang="en-US"/>
              <a:t>FROM THE DOC, the kitchen analogy: 'It is like a kitchen. You do not use one knife for everything. Chef's knife for chopping, paring knife for detail, serrated for bread. Same principle for models.'</a:t>
            </a:r>
            <a:br>
              <a:rPr lang="en-US"/>
            </a:br>
            <a:br>
              <a:rPr lang="en-US"/>
            </a:br>
            <a:r>
              <a:rPr lang="en-US"/>
              <a:t>Walk each card in ~10 seconds:</a:t>
            </a:r>
            <a:br>
              <a:rPr lang="en-US"/>
            </a:br>
            <a:br>
              <a:rPr lang="en-US"/>
            </a:br>
            <a:r>
              <a:rPr lang="en-US"/>
              <a:t>CLAUDE (Anthropic) — long context, nuanced writing, safety-sensitive tasks. Best for: brand voice, long-form, anything where tone really matters.</a:t>
            </a:r>
            <a:br>
              <a:rPr lang="en-US"/>
            </a:br>
            <a:br>
              <a:rPr lang="en-US"/>
            </a:br>
            <a:r>
              <a:rPr lang="en-US"/>
              <a:t>CHATGPT (OpenAI) — general reasoning, broad world knowledge, coding, mature tooling. Best for: most everyday tasks, the swiss army knife.</a:t>
            </a:r>
            <a:br>
              <a:rPr lang="en-US"/>
            </a:br>
            <a:br>
              <a:rPr lang="en-US"/>
            </a:br>
            <a:r>
              <a:rPr lang="en-US"/>
              <a:t>GEMINI (Google) — multimodal (text + image + video), Google ecosystem. Best for: anything that needs to read an image, watch a video, or live in Google Workspace.</a:t>
            </a:r>
            <a:br>
              <a:rPr lang="en-US"/>
            </a:br>
            <a:br>
              <a:rPr lang="en-US"/>
            </a:br>
            <a:r>
              <a:rPr lang="en-US"/>
              <a:t>PERPLEXITY — purpose-built for web research with citations. Best for: trend research, competitor scans, anything where you need a source link.</a:t>
            </a:r>
            <a:br>
              <a:rPr lang="en-US"/>
            </a:br>
            <a:br>
              <a:rPr lang="en-US"/>
            </a:br>
            <a:r>
              <a:rPr lang="en-US"/>
              <a:t>MIDJOURNEY — editorial visuals, moodboards, campaigns. Best for: high-end fashion-style imagery. (Imagen, FLUX are competitors.)</a:t>
            </a:r>
            <a:br>
              <a:rPr lang="en-US"/>
            </a:br>
            <a:br>
              <a:rPr lang="en-US"/>
            </a:br>
            <a:r>
              <a:rPr lang="en-US"/>
              <a:t>RUNWAY — image-to-video, motion content. Best for: turning a static product shot into a 5-second TikTok hook.</a:t>
            </a:r>
            <a:br>
              <a:rPr lang="en-US"/>
            </a:br>
            <a:br>
              <a:rPr lang="en-US"/>
            </a:br>
            <a:r>
              <a:rPr lang="en-US"/>
              <a:t>ALSO WORTH KNOWING (don't put on slide):</a:t>
            </a:r>
            <a:br>
              <a:rPr lang="en-US"/>
            </a:br>
            <a:r>
              <a:rPr lang="en-US"/>
              <a:t>  • Llama / Mistral / DeepSeek — open-source, self-hosted, cheap.</a:t>
            </a:r>
            <a:br>
              <a:rPr lang="en-US"/>
            </a:br>
            <a:r>
              <a:rPr lang="en-US"/>
              <a:t>  • Whisper — audio transcription.</a:t>
            </a:r>
            <a:br>
              <a:rPr lang="en-US"/>
            </a:br>
            <a:r>
              <a:rPr lang="en-US"/>
              <a:t>  • Suno — music.</a:t>
            </a:r>
            <a:br>
              <a:rPr lang="en-US"/>
            </a:br>
            <a:br>
              <a:rPr lang="en-US"/>
            </a:br>
            <a:r>
              <a:rPr lang="en-US"/>
              <a:t>KEY POINT: Mature AI products don't pick one. From the doc: 'Copy.ai uses Claude, GPT, and Sonar — choosing the best model per task. This is called model orchestration.' So when we talk about workflows later, remember: each step might use a different model. That's the point.</a:t>
            </a:r>
            <a:br>
              <a:rPr lang="en-US"/>
            </a:br>
            <a:br>
              <a:rPr lang="en-US"/>
            </a:br>
            <a:r>
              <a:rPr lang="en-US"/>
              <a:t>TRANSITION: 'OK, so we've defined AI broadly and seen the toolbox. Now let's go deeper on the most powerful kind of AI — agents.'</a:t>
            </a:r>
            <a:endParaRPr/>
          </a:p>
        </p:txBody>
      </p:sp>
      <p:sp>
        <p:nvSpPr>
          <p:cNvPr id="98" name="Google Shape;9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 name="Google Shape;13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AGENTIC AI DEEP-DIVE — 90 seconds. The Dharmesh Shah definition is the cleanest one out there.</a:t>
            </a:r>
            <a:br>
              <a:rPr lang="en-US"/>
            </a:br>
            <a:br>
              <a:rPr lang="en-US"/>
            </a:br>
            <a:r>
              <a:rPr lang="en-US"/>
              <a:t>READ THE QUOTE OUT LOUD. Then unpack the three highlighted phrases:</a:t>
            </a:r>
            <a:br>
              <a:rPr lang="en-US"/>
            </a:br>
            <a:br>
              <a:rPr lang="en-US"/>
            </a:br>
            <a:r>
              <a:rPr lang="en-US"/>
              <a:t>1. PURSUE A GOAL — not a single task. Not 'write me a caption.' But 'launch this drop in three markets within 48 hours.' Goal, not chore.</a:t>
            </a:r>
            <a:br>
              <a:rPr lang="en-US"/>
            </a:br>
            <a:br>
              <a:rPr lang="en-US"/>
            </a:br>
            <a:r>
              <a:rPr lang="en-US"/>
              <a:t>2. BREAKING IT INTO TASKS — the agent decomposes. It figures out: research the markets, draft copy, generate visuals, set up ads, schedule posts. You didn't list those steps. It did.</a:t>
            </a:r>
            <a:br>
              <a:rPr lang="en-US"/>
            </a:br>
            <a:br>
              <a:rPr lang="en-US"/>
            </a:br>
            <a:r>
              <a:rPr lang="en-US"/>
              <a:t>3. TOOLS AND OTHER AGENTS — it doesn't just think, it acts. It calls APIs, queries databases, hands work off to specialist agents. It's the BUILD framework's DELEGATE layer in one sentence.</a:t>
            </a:r>
            <a:br>
              <a:rPr lang="en-US"/>
            </a:br>
            <a:br>
              <a:rPr lang="en-US"/>
            </a:br>
            <a:r>
              <a:rPr lang="en-US"/>
              <a:t>MARKETING EXAMPLE: 'Launch a Mother's Day campaign in 5 markets, $5K budget' → agent does the rest. You set the goal. It does the work.</a:t>
            </a:r>
            <a:br>
              <a:rPr lang="en-US"/>
            </a:br>
            <a:br>
              <a:rPr lang="en-US"/>
            </a:br>
            <a:r>
              <a:rPr lang="en-US"/>
              <a:t>FROM HUBSPOT: This is why Shah keeps saying agents will be the next billion-dollar category. Software that takes goals, not tickets.</a:t>
            </a:r>
            <a:endParaRPr/>
          </a:p>
        </p:txBody>
      </p:sp>
      <p:sp>
        <p:nvSpPr>
          <p:cNvPr id="132" name="Google Shape;132;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 name="Google Shape;14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6 LIMITATIONS — 2 minutes. Don't dwell, the next slide picks the most dangerous one.</a:t>
            </a:r>
            <a:br>
              <a:rPr lang="en-US"/>
            </a:br>
            <a:br>
              <a:rPr lang="en-US"/>
            </a:br>
            <a:r>
              <a:rPr lang="en-US"/>
              <a:t>Walk through each in 15 seconds:</a:t>
            </a:r>
            <a:br>
              <a:rPr lang="en-US"/>
            </a:br>
            <a:br>
              <a:rPr lang="en-US"/>
            </a:br>
            <a:r>
              <a:rPr lang="en-US"/>
              <a:t>1. KNOWLEDGE — bounded by training data and a fixed cutoff date. ChatGPT doesn't know what happened today.</a:t>
            </a:r>
            <a:br>
              <a:rPr lang="en-US"/>
            </a:br>
            <a:br>
              <a:rPr lang="en-US"/>
            </a:br>
            <a:r>
              <a:rPr lang="en-US"/>
              <a:t>2. MEMORY — short-term. Conversations exceed the 'context window' (the whiteboard) and earlier info falls off the edge. The Intercom example: customer references order #12345 early, model forgets by message 30.</a:t>
            </a:r>
            <a:br>
              <a:rPr lang="en-US"/>
            </a:br>
            <a:br>
              <a:rPr lang="en-US"/>
            </a:br>
            <a:r>
              <a:rPr lang="en-US"/>
              <a:t>3. REASONING — historically weak at multi-step logic. Improving with reasoning models (o1, Claude with extended thinking) but still your job to scaffold the thinking.</a:t>
            </a:r>
            <a:br>
              <a:rPr lang="en-US"/>
            </a:br>
            <a:br>
              <a:rPr lang="en-US"/>
            </a:br>
            <a:r>
              <a:rPr lang="en-US"/>
              <a:t>4. LEARNING — doesn't update itself from talking to you. After deployment, it's static. Every conversation starts fresh unless YOU build the memory layer.</a:t>
            </a:r>
            <a:br>
              <a:rPr lang="en-US"/>
            </a:br>
            <a:br>
              <a:rPr lang="en-US"/>
            </a:br>
            <a:r>
              <a:rPr lang="en-US"/>
              <a:t>5. PURPOSE — no agency, no goals. Just responds to prompts. (Until you give it agency via the agentic layer we just defined.)</a:t>
            </a:r>
            <a:br>
              <a:rPr lang="en-US"/>
            </a:br>
            <a:br>
              <a:rPr lang="en-US"/>
            </a:br>
            <a:r>
              <a:rPr lang="en-US"/>
              <a:t>6. TOOLS — the base model can't browse the web, send an email, or update a CRM. It needs external tools.</a:t>
            </a:r>
            <a:br>
              <a:rPr lang="en-US"/>
            </a:br>
            <a:br>
              <a:rPr lang="en-US"/>
            </a:br>
            <a:r>
              <a:rPr lang="en-US"/>
              <a:t>FROM THE DOC: 'These are limitations of the BASE model. The product magic is in what you build around it.' This is exactly why BUILD has Upgrade, Improve, Lead, Delegate layers — each one fixes specific limitations.</a:t>
            </a:r>
            <a:endParaRPr/>
          </a:p>
        </p:txBody>
      </p:sp>
      <p:sp>
        <p:nvSpPr>
          <p:cNvPr id="146" name="Google Shape;146;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HALLUCINATION DEEP-DIVE — 90 seconds. From Reforge knowledge limitations section.</a:t>
            </a:r>
            <a:br>
              <a:rPr lang="en-US"/>
            </a:br>
            <a:br>
              <a:rPr lang="en-US"/>
            </a:br>
            <a:r>
              <a:rPr lang="en-US"/>
              <a:t>WHAT HALLUCINATION ACTUALLY IS (from the doc): LLMs use probabilistic pattern matching, NOT factual retrieval. They will ALWAYS predict the next word — even when the underlying probability is weak. So sometimes they invent plausible-sounding nonsense with full confidence.</a:t>
            </a:r>
            <a:br>
              <a:rPr lang="en-US"/>
            </a:br>
            <a:br>
              <a:rPr lang="en-US"/>
            </a:br>
            <a:r>
              <a:rPr lang="en-US"/>
              <a:t>WHY IT MATTERS FOR MARKETERS: AI will tell you with total confidence that your competitor launched a campaign that never existed. That your customer wrote a review they didn't. That a stat from a fake report says what they want it to say.</a:t>
            </a:r>
            <a:br>
              <a:rPr lang="en-US"/>
            </a:br>
            <a:br>
              <a:rPr lang="en-US"/>
            </a:br>
            <a:r>
              <a:rPr lang="en-US"/>
              <a:t>THE TWO-COLUMN FRAMING (from doc — when hallucination is tolerable vs not):</a:t>
            </a:r>
            <a:br>
              <a:rPr lang="en-US"/>
            </a:br>
            <a:br>
              <a:rPr lang="en-US"/>
            </a:br>
            <a:r>
              <a:rPr lang="en-US"/>
              <a:t>OFTEN OK — brainstorming, ideation, first drafts, moodboards, varied creative output. Hallucination = variation, which is a FEATURE not a bug. Midjourney 'hallucinates' every image. That's why it works.</a:t>
            </a:r>
            <a:br>
              <a:rPr lang="en-US"/>
            </a:br>
            <a:br>
              <a:rPr lang="en-US"/>
            </a:br>
            <a:r>
              <a:rPr lang="en-US"/>
              <a:t>OFTEN FATAL — anything with specific facts, prices, product specs, health claims, legal statements. Examples from the doc: Rippling (HR policy), Deel (contracts), Ramp (expense categorization) all use LOW temperature (0) to minimize hallucination.</a:t>
            </a:r>
            <a:br>
              <a:rPr lang="en-US"/>
            </a:br>
            <a:br>
              <a:rPr lang="en-US"/>
            </a:br>
            <a:r>
              <a:rPr lang="en-US"/>
              <a:t>THE MARKETER'S RULE: 'AI for the first 80%. Human for the last 20%.' Never publish a number, a stat, a quote, or a competitor reference that AI gave you without verifying it.</a:t>
            </a:r>
            <a:br>
              <a:rPr lang="en-US"/>
            </a:br>
            <a:br>
              <a:rPr lang="en-US"/>
            </a:br>
            <a:r>
              <a:rPr lang="en-US"/>
              <a:t>TRANSITION: 'So if AI has six big problems, how does anyone build anything real with it? Answer on the next slide.'</a:t>
            </a:r>
            <a:endParaRPr/>
          </a:p>
        </p:txBody>
      </p:sp>
      <p:sp>
        <p:nvSpPr>
          <p:cNvPr id="180" name="Google Shape;180;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9" name="Google Shape;19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HOW WE FIX EACH LIMITATION — 2 minutes. This is the bridge to the BUILD framework.</a:t>
            </a:r>
            <a:br>
              <a:rPr lang="en-US"/>
            </a:br>
            <a:br>
              <a:rPr lang="en-US"/>
            </a:br>
            <a:r>
              <a:rPr lang="en-US"/>
              <a:t>Walk each row in ~20 seconds:</a:t>
            </a:r>
            <a:br>
              <a:rPr lang="en-US"/>
            </a:br>
            <a:br>
              <a:rPr lang="en-US"/>
            </a:br>
            <a:r>
              <a:rPr lang="en-US"/>
              <a:t>KNOWLEDGE → RAG (Retrieval-Augmented Generation). Instead of relying on training data, the AI looks up relevant info from YOUR documents, YOUR database, or live web search before answering. ChatGPT with web browsing is RAG. Perplexity is RAG. Brand example: a chatbot that knows YOUR product catalog instead of guessing.</a:t>
            </a:r>
            <a:br>
              <a:rPr lang="en-US"/>
            </a:br>
            <a:br>
              <a:rPr lang="en-US"/>
            </a:br>
            <a:r>
              <a:rPr lang="en-US"/>
              <a:t>MEMORY → short-term (chat history) + long-term (vectorized 'memories' it can retrieve). From the doc: Buffer memory = full transcript. Summary memory = running notes. Entity memory = CRM for the AI. Knowledge Long-Term Memory = RAG for memories.</a:t>
            </a:r>
            <a:br>
              <a:rPr lang="en-US"/>
            </a:br>
            <a:br>
              <a:rPr lang="en-US"/>
            </a:br>
            <a:r>
              <a:rPr lang="en-US"/>
              <a:t>REASONING → Chain-of-Thought prompting. Force the AI to show its work. Instead of 'is this product right for this customer?' you ask 'walk through: who is the customer, what are their needs, what are the product's features, do they match?' Accuracy jumps 20-30% (from the doc).</a:t>
            </a:r>
            <a:br>
              <a:rPr lang="en-US"/>
            </a:br>
            <a:br>
              <a:rPr lang="en-US"/>
            </a:br>
            <a:r>
              <a:rPr lang="en-US"/>
              <a:t>LEARNING → Reinforcement Learning from Human Feedback (RLHF). Fine-tuning. Your team rates outputs, AI learns what 'good' looks like for your brand.</a:t>
            </a:r>
            <a:br>
              <a:rPr lang="en-US"/>
            </a:br>
            <a:br>
              <a:rPr lang="en-US"/>
            </a:br>
            <a:r>
              <a:rPr lang="en-US"/>
              <a:t>PURPOSE → Agents. Give the AI a goal (not a prompt), the tools to use, and boundaries. Then it figures out how to get there. (Refer back to the Dharmesh Shah definition we just covered.)</a:t>
            </a:r>
            <a:br>
              <a:rPr lang="en-US"/>
            </a:br>
            <a:br>
              <a:rPr lang="en-US"/>
            </a:br>
            <a:r>
              <a:rPr lang="en-US"/>
              <a:t>TOOLS → APIs, plugins, MCP servers, browser access. The AI can now look something up, send an email, book a meeting, update a record.</a:t>
            </a:r>
            <a:br>
              <a:rPr lang="en-US"/>
            </a:br>
            <a:br>
              <a:rPr lang="en-US"/>
            </a:br>
            <a:r>
              <a:rPr lang="en-US"/>
              <a:t>BIG TAKEAWAY: This is literally the BUILD framework's UPGRADE layer. We're about to go through BUILD in detail. So this slide is the WHY behind why BUILD exists.</a:t>
            </a:r>
            <a:br>
              <a:rPr lang="en-US"/>
            </a:br>
            <a:br>
              <a:rPr lang="en-US"/>
            </a:br>
            <a:r>
              <a:rPr lang="en-US"/>
              <a:t>TRANSITION: 'Now hold all of that. Big philosophical question coming next.'</a:t>
            </a:r>
            <a:endParaRPr/>
          </a:p>
        </p:txBody>
      </p:sp>
      <p:sp>
        <p:nvSpPr>
          <p:cNvPr id="200" name="Google Shape;20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2" name="Google Shape;23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PMF TREADMILL — 2 min. This is THE big-picture industry slide.</a:t>
            </a:r>
            <a:br>
              <a:rPr lang="en-US"/>
            </a:br>
            <a:br>
              <a:rPr lang="en-US"/>
            </a:br>
            <a:r>
              <a:rPr lang="en-US"/>
              <a:t>FROM REFORGE: PMF isn't a milestone you hit — it's a treadmill you stay on. The PMF threshold (the bar customers expect you to clear) keeps rising. AI just slammed the accelerator on the treadmill.</a:t>
            </a:r>
            <a:br>
              <a:rPr lang="en-US"/>
            </a:br>
            <a:br>
              <a:rPr lang="en-US"/>
            </a:br>
            <a:r>
              <a:rPr lang="en-US"/>
              <a:t>READ THE CHART OUT LOUD:</a:t>
            </a:r>
            <a:br>
              <a:rPr lang="en-US"/>
            </a:br>
            <a:r>
              <a:rPr lang="en-US"/>
              <a:t>  • GREEN line — what's POSSIBLE for the customer (peak value).</a:t>
            </a:r>
            <a:br>
              <a:rPr lang="en-US"/>
            </a:br>
            <a:r>
              <a:rPr lang="en-US"/>
              <a:t>  • ORANGE line — what customers EXPECT (PMF threshold). Used to rise gradually. Now it inflects sharply once AI shows up.</a:t>
            </a:r>
            <a:br>
              <a:rPr lang="en-US"/>
            </a:br>
            <a:r>
              <a:rPr lang="en-US"/>
              <a:t>  • TEAL line — average company performance. Plateaus. Falls behind.</a:t>
            </a:r>
            <a:br>
              <a:rPr lang="en-US"/>
            </a:br>
            <a:br>
              <a:rPr lang="en-US"/>
            </a:br>
            <a:r>
              <a:rPr lang="en-US"/>
              <a:t>WHY IT MATTERS FOR MARKETERS: Brands that used to compete on 'we have decent content' suddenly look slow next to brands using AI to personalize at scale. Your competitor isn't just other brands — it's customer expectations themselves.</a:t>
            </a:r>
            <a:br>
              <a:rPr lang="en-US"/>
            </a:br>
            <a:br>
              <a:rPr lang="en-US"/>
            </a:br>
            <a:r>
              <a:rPr lang="en-US"/>
              <a:t>Next slide: two real stories of brands that fell off the treadmill.</a:t>
            </a:r>
            <a:endParaRPr/>
          </a:p>
        </p:txBody>
      </p:sp>
      <p:sp>
        <p:nvSpPr>
          <p:cNvPr id="233" name="Google Shape;23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7" name="Google Shape;24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2 minutes. From Reforge.</a:t>
            </a:r>
            <a:br>
              <a:rPr lang="en-US"/>
            </a:br>
            <a:br>
              <a:rPr lang="en-US"/>
            </a:br>
            <a:r>
              <a:rPr lang="en-US"/>
              <a:t>STACK OVERFLOW: 15 years, every developer's first stop. ChatGPT launched. Reports show ~40% traffic decline in developer-heavy markets within months. Devs got instant contextual answers instead of waiting for community.</a:t>
            </a:r>
            <a:br>
              <a:rPr lang="en-US"/>
            </a:br>
            <a:br>
              <a:rPr lang="en-US"/>
            </a:br>
            <a:r>
              <a:rPr lang="en-US"/>
              <a:t>CHEGG: Homework-help subscription. Lost 80%+ market value in &lt;12 months. Half a million subscribers gone. Students switched to free AI homework help with a better experience.</a:t>
            </a:r>
            <a:br>
              <a:rPr lang="en-US"/>
            </a:br>
            <a:br>
              <a:rPr lang="en-US"/>
            </a:br>
            <a:r>
              <a:rPr lang="en-US"/>
              <a:t>KEY LESSON FOR MARKETERS: Any brand whose value is information access, or being a tool to create, or doing manual work — is on the AI clock.</a:t>
            </a:r>
            <a:br>
              <a:rPr lang="en-US"/>
            </a:br>
            <a:br>
              <a:rPr lang="en-US"/>
            </a:br>
            <a:r>
              <a:rPr lang="en-US"/>
              <a:t>FROM REFORGE: 'No grace period. The window slams shut before companies even recognize the threat.'</a:t>
            </a:r>
            <a:endParaRPr/>
          </a:p>
        </p:txBody>
      </p:sp>
      <p:sp>
        <p:nvSpPr>
          <p:cNvPr id="248" name="Google Shape;248;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0" name="Google Shape;270;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CUSTOMER EXPECTATION SHIFTS — 2 minutes. The most marketing-relevant slide so far.</a:t>
            </a:r>
            <a:br>
              <a:rPr lang="en-US"/>
            </a:br>
            <a:br>
              <a:rPr lang="en-US"/>
            </a:br>
            <a:r>
              <a:rPr lang="en-US"/>
              <a:t>FROM REFORGE, four shifts in value expectations:</a:t>
            </a:r>
            <a:br>
              <a:rPr lang="en-US"/>
            </a:br>
            <a:br>
              <a:rPr lang="en-US"/>
            </a:br>
            <a:r>
              <a:rPr lang="en-US"/>
              <a:t>1. 'Tool to create' → 'Do it for me'</a:t>
            </a:r>
            <a:br>
              <a:rPr lang="en-US"/>
            </a:br>
            <a:r>
              <a:rPr lang="en-US"/>
              <a:t>   • Photoshop required skill. Midjourney needs a prompt.</a:t>
            </a:r>
            <a:br>
              <a:rPr lang="en-US"/>
            </a:br>
            <a:r>
              <a:rPr lang="en-US"/>
              <a:t>   • EvenUp drafts legal letters instead of lawyers writing them.</a:t>
            </a:r>
            <a:br>
              <a:rPr lang="en-US"/>
            </a:br>
            <a:r>
              <a:rPr lang="en-US"/>
              <a:t>   • For marketing: customers don't want a content tool — they want the content.</a:t>
            </a:r>
            <a:br>
              <a:rPr lang="en-US"/>
            </a:br>
            <a:br>
              <a:rPr lang="en-US"/>
            </a:br>
            <a:r>
              <a:rPr lang="en-US"/>
              <a:t>2. 'I customize' → 'Built for me'</a:t>
            </a:r>
            <a:br>
              <a:rPr lang="en-US"/>
            </a:br>
            <a:r>
              <a:rPr lang="en-US"/>
              <a:t>   • CRMs used to require months of setup. Day.AI builds a CRM from your email.</a:t>
            </a:r>
            <a:br>
              <a:rPr lang="en-US"/>
            </a:br>
            <a:r>
              <a:rPr lang="en-US"/>
              <a:t>   • TikTok skipped the 'pick your interests' step — it just learns.</a:t>
            </a:r>
            <a:br>
              <a:rPr lang="en-US"/>
            </a:br>
            <a:r>
              <a:rPr lang="en-US"/>
              <a:t>   • For marketing: every customer touchpoint should feel pre-personalized.</a:t>
            </a:r>
            <a:br>
              <a:rPr lang="en-US"/>
            </a:br>
            <a:br>
              <a:rPr lang="en-US"/>
            </a:br>
            <a:r>
              <a:rPr lang="en-US"/>
              <a:t>3. 'Manual tasks' → 'Automated tasks'</a:t>
            </a:r>
            <a:br>
              <a:rPr lang="en-US"/>
            </a:br>
            <a:r>
              <a:rPr lang="en-US"/>
              <a:t>   • Doctors typing notes → Abridge auto-generates from conversations.</a:t>
            </a:r>
            <a:br>
              <a:rPr lang="en-US"/>
            </a:br>
            <a:r>
              <a:rPr lang="en-US"/>
              <a:t>   • Sales reps typing CRM data → Day.AI listens to calls and updates records.</a:t>
            </a:r>
            <a:br>
              <a:rPr lang="en-US"/>
            </a:br>
            <a:r>
              <a:rPr lang="en-US"/>
              <a:t>   • For marketing: any repetitive task customers see is a liability.</a:t>
            </a:r>
            <a:br>
              <a:rPr lang="en-US"/>
            </a:br>
            <a:br>
              <a:rPr lang="en-US"/>
            </a:br>
            <a:r>
              <a:rPr lang="en-US"/>
              <a:t>4. 'Pay for access' → 'Pay for outcomes'</a:t>
            </a:r>
            <a:br>
              <a:rPr lang="en-US"/>
            </a:br>
            <a:r>
              <a:rPr lang="en-US"/>
              <a:t>   • EvenUp charges per demand letter generated.</a:t>
            </a:r>
            <a:br>
              <a:rPr lang="en-US"/>
            </a:br>
            <a:r>
              <a:rPr lang="en-US"/>
              <a:t>   • Intercom: per AI resolution, not per seat.</a:t>
            </a:r>
            <a:br>
              <a:rPr lang="en-US"/>
            </a:br>
            <a:r>
              <a:rPr lang="en-US"/>
              <a:t>   • Synthesia: per minute of video created.</a:t>
            </a:r>
            <a:br>
              <a:rPr lang="en-US"/>
            </a:br>
            <a:r>
              <a:rPr lang="en-US"/>
              <a:t>   • For marketing: pricing pages are getting rewritten across the industry.</a:t>
            </a:r>
            <a:br>
              <a:rPr lang="en-US"/>
            </a:br>
            <a:br>
              <a:rPr lang="en-US"/>
            </a:br>
            <a:r>
              <a:rPr lang="en-US"/>
              <a:t>(Speed + UX shifts also matter — covered in next slide via real numbers.)</a:t>
            </a:r>
            <a:endParaRPr/>
          </a:p>
        </p:txBody>
      </p:sp>
      <p:sp>
        <p:nvSpPr>
          <p:cNvPr id="271" name="Google Shape;271;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4" name="Google Shape;30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60-90 seconds. Bring it home — fashion is on the treadmill too.</a:t>
            </a:r>
            <a:br>
              <a:rPr lang="en-US"/>
            </a:br>
            <a:br>
              <a:rPr lang="en-US"/>
            </a:br>
            <a:r>
              <a:rPr lang="en-US"/>
              <a:t>70% — Zalando, Q4 2024: 70% of campaign images AI-generated. Digital twins of 30 real models, consent-based. Production time: 6–8 weeks → 4 days.</a:t>
            </a:r>
            <a:br>
              <a:rPr lang="en-US"/>
            </a:br>
            <a:br>
              <a:rPr lang="en-US"/>
            </a:br>
            <a:r>
              <a:rPr lang="en-US"/>
              <a:t>4× — Mango quadrupled social ad revenue with Smartly. Same team. Different workflow.</a:t>
            </a:r>
            <a:br>
              <a:rPr lang="en-US"/>
            </a:br>
            <a:br>
              <a:rPr lang="en-US"/>
            </a:br>
            <a:r>
              <a:rPr lang="en-US"/>
              <a:t>1 — Guess put an AI model in Vogue, Aug 2025. Two-page spread, tiny disclaimer. Industry still debating.</a:t>
            </a:r>
            <a:br>
              <a:rPr lang="en-US"/>
            </a:br>
            <a:br>
              <a:rPr lang="en-US"/>
            </a:br>
            <a:r>
              <a:rPr lang="en-US"/>
              <a:t>PUNCHLINE: 'AI didn't take their jobs. The marketers using AI took their jobs.'</a:t>
            </a:r>
            <a:endParaRPr/>
          </a:p>
        </p:txBody>
      </p:sp>
      <p:sp>
        <p:nvSpPr>
          <p:cNvPr id="305" name="Google Shape;305;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8" name="Google Shape;328;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FIVE TYPES OF MARKETING WORK — 90 sec. Adapted from Reforge's Five Types of Product Work.</a:t>
            </a:r>
            <a:br>
              <a:rPr lang="en-US"/>
            </a:br>
            <a:br>
              <a:rPr lang="en-US"/>
            </a:br>
            <a:r>
              <a:rPr lang="en-US"/>
              <a:t>  01 BRAND FIT — finding what resonates. The 0-to-1 of any brand.</a:t>
            </a:r>
            <a:br>
              <a:rPr lang="en-US"/>
            </a:br>
            <a:r>
              <a:rPr lang="en-US"/>
              <a:t>  02 CAMPAIGNS — extending what works into new seasons, products, audiences.</a:t>
            </a:r>
            <a:br>
              <a:rPr lang="en-US"/>
            </a:br>
            <a:r>
              <a:rPr lang="en-US"/>
              <a:t>  03 GROWTH — acquisition, retention, lifecycle. Loops that compound.</a:t>
            </a:r>
            <a:br>
              <a:rPr lang="en-US"/>
            </a:br>
            <a:r>
              <a:rPr lang="en-US"/>
              <a:t>  04 SCALING — building the systems so the marketing machine doesn't break.</a:t>
            </a:r>
            <a:br>
              <a:rPr lang="en-US"/>
            </a:br>
            <a:r>
              <a:rPr lang="en-US"/>
              <a:t>  05 EXPANSION — new geographies, new categories, new audiences.</a:t>
            </a:r>
            <a:br>
              <a:rPr lang="en-US"/>
            </a:br>
            <a:br>
              <a:rPr lang="en-US"/>
            </a:br>
            <a:r>
              <a:rPr lang="en-US"/>
              <a:t>KEY POINT: Most marketers use ONE playbook for everything. That's the hammer-and-nail problem. Each type of work needs its own approach. And AI is rewriting all five.</a:t>
            </a:r>
            <a:br>
              <a:rPr lang="en-US"/>
            </a:br>
            <a:br>
              <a:rPr lang="en-US"/>
            </a:br>
            <a:r>
              <a:rPr lang="en-US"/>
              <a:t>FROM REFORGE: 'AI is not a sixth type of work. It's a technology shift that reshapes each one.' For marketers, that means there's no separate 'AI marketing' job — every marketing job is becoming an AI marketing job.</a:t>
            </a:r>
            <a:br>
              <a:rPr lang="en-US"/>
            </a:br>
            <a:br>
              <a:rPr lang="en-US"/>
            </a:br>
            <a:r>
              <a:rPr lang="en-US"/>
              <a:t>EXAMPLES per type:</a:t>
            </a:r>
            <a:br>
              <a:rPr lang="en-US"/>
            </a:br>
            <a:r>
              <a:rPr lang="en-US"/>
              <a:t>  Brand fit + AI: faster trend listening, instant audience research.</a:t>
            </a:r>
            <a:br>
              <a:rPr lang="en-US"/>
            </a:br>
            <a:r>
              <a:rPr lang="en-US"/>
              <a:t>  Campaigns + AI: generate 30 variants from one concept.</a:t>
            </a:r>
            <a:br>
              <a:rPr lang="en-US"/>
            </a:br>
            <a:r>
              <a:rPr lang="en-US"/>
              <a:t>  Growth + AI: hyper-personalized onboarding, dynamic creative.</a:t>
            </a:r>
            <a:br>
              <a:rPr lang="en-US"/>
            </a:br>
            <a:r>
              <a:rPr lang="en-US"/>
              <a:t>  Scaling + AI: automated reporting, workflow orchestration.</a:t>
            </a:r>
            <a:br>
              <a:rPr lang="en-US"/>
            </a:br>
            <a:r>
              <a:rPr lang="en-US"/>
              <a:t>  Expansion + AI: instant localization, market entry without translators.</a:t>
            </a:r>
            <a:endParaRPr/>
          </a:p>
        </p:txBody>
      </p:sp>
      <p:sp>
        <p:nvSpPr>
          <p:cNvPr id="329" name="Google Shape;329;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4" name="Google Shape;36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THREE MARKETER JOBS — 2 min. Adapted from Reforge's three PM responsibilities.</a:t>
            </a:r>
            <a:br>
              <a:rPr lang="en-US"/>
            </a:br>
            <a:br>
              <a:rPr lang="en-US"/>
            </a:br>
            <a:r>
              <a:rPr lang="en-US"/>
              <a:t>01 UNDERSTAND THE CUSTOMER</a:t>
            </a:r>
            <a:br>
              <a:rPr lang="en-US"/>
            </a:br>
            <a:r>
              <a:rPr lang="en-US"/>
              <a:t>  • What you do: hear what customers feel, want, struggle with.</a:t>
            </a:r>
            <a:br>
              <a:rPr lang="en-US"/>
            </a:br>
            <a:r>
              <a:rPr lang="en-US"/>
              <a:t>  • AI shift: AI listens to thousands of reviews, social posts, support tickets in minutes.</a:t>
            </a:r>
            <a:br>
              <a:rPr lang="en-US"/>
            </a:br>
            <a:r>
              <a:rPr lang="en-US"/>
              <a:t>  • Example: Canva — non-designers can now create pro visuals. This opens entirely new customer problems you can solve (people who'd never have hired a designer).</a:t>
            </a:r>
            <a:br>
              <a:rPr lang="en-US"/>
            </a:br>
            <a:r>
              <a:rPr lang="en-US"/>
              <a:t>  • Example: Duolingo — AI generates infinite personalized practice scenarios. Problem space expanded.</a:t>
            </a:r>
            <a:br>
              <a:rPr lang="en-US"/>
            </a:br>
            <a:br>
              <a:rPr lang="en-US"/>
            </a:br>
            <a:r>
              <a:rPr lang="en-US"/>
              <a:t>02 PRIORITIZE WHAT TO SOLVE</a:t>
            </a:r>
            <a:br>
              <a:rPr lang="en-US"/>
            </a:br>
            <a:r>
              <a:rPr lang="en-US"/>
              <a:t>  • What you do: decide what's worth your team's time.</a:t>
            </a:r>
            <a:br>
              <a:rPr lang="en-US"/>
            </a:br>
            <a:r>
              <a:rPr lang="en-US"/>
              <a:t>  • AI shift: AI surfaces patterns humans miss (impact), makes things feasible that weren't (Spotify AI DJ), introduces new risk (hallucination/bias), changes cost math.</a:t>
            </a:r>
            <a:br>
              <a:rPr lang="en-US"/>
            </a:br>
            <a:r>
              <a:rPr lang="en-US"/>
              <a:t>  • Four prioritization dimensions: feasibility, impact, risk, cost — AI moves all four.</a:t>
            </a:r>
            <a:br>
              <a:rPr lang="en-US"/>
            </a:br>
            <a:br>
              <a:rPr lang="en-US"/>
            </a:br>
            <a:r>
              <a:rPr lang="en-US"/>
              <a:t>03 FACILITATE THE WORK</a:t>
            </a:r>
            <a:br>
              <a:rPr lang="en-US"/>
            </a:br>
            <a:r>
              <a:rPr lang="en-US"/>
              <a:t>  • What you do: make the work actually happen.</a:t>
            </a:r>
            <a:br>
              <a:rPr lang="en-US"/>
            </a:br>
            <a:r>
              <a:rPr lang="en-US"/>
              <a:t>  • AI shift: Ramp auto-categorizes expenses. Grammarly rewrites for tone. Shopify generates product descriptions + SEO from a single photo. Marketing grunt work disappears.</a:t>
            </a:r>
            <a:br>
              <a:rPr lang="en-US"/>
            </a:br>
            <a:br>
              <a:rPr lang="en-US"/>
            </a:br>
            <a:r>
              <a:rPr lang="en-US"/>
              <a:t>KEY POINT: AI didn't replace these three jobs. It expanded what's possible inside each. The marketers who win lean INTO this expansion.</a:t>
            </a:r>
            <a:endParaRPr/>
          </a:p>
        </p:txBody>
      </p:sp>
      <p:sp>
        <p:nvSpPr>
          <p:cNvPr id="365" name="Google Shape;365;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5" name="Google Shape;395;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FIRST INTERACTIVE BREAK — ~12-13 min in. 90 seconds.</a:t>
            </a:r>
            <a:br>
              <a:rPr lang="en-US"/>
            </a:br>
            <a:br>
              <a:rPr lang="en-US"/>
            </a:br>
            <a:r>
              <a:rPr lang="en-US"/>
              <a:t>HOW TO RUN: 'Pick a brand you love. Which of these four shifts is going to hit them hardest in the next 12 months?' Call each option, take a quick vote.</a:t>
            </a:r>
            <a:br>
              <a:rPr lang="en-US"/>
            </a:br>
            <a:br>
              <a:rPr lang="en-US"/>
            </a:br>
            <a:r>
              <a:rPr lang="en-US"/>
              <a:t>ASK ONE STUDENT: Name the brand and why. 20 seconds.</a:t>
            </a:r>
            <a:br>
              <a:rPr lang="en-US"/>
            </a:br>
            <a:br>
              <a:rPr lang="en-US"/>
            </a:br>
            <a:r>
              <a:rPr lang="en-US"/>
              <a:t>If quiet: 'Take Sephora. Customers don't want a tool to find products — they want the products picked for them. Which means: Do It For Me hits them hardest.'</a:t>
            </a:r>
            <a:br>
              <a:rPr lang="en-US"/>
            </a:br>
            <a:br>
              <a:rPr lang="en-US"/>
            </a:br>
            <a:r>
              <a:rPr lang="en-US"/>
              <a:t>Transitions into: 'OK so we've seen WHERE the industry is going. Now: HOW do AI products actually work behind the scenes?' → BUILD framework.</a:t>
            </a:r>
            <a:endParaRPr/>
          </a:p>
        </p:txBody>
      </p:sp>
      <p:sp>
        <p:nvSpPr>
          <p:cNvPr id="396" name="Google Shape;396;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5" name="Google Shape;415;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BUILD FRAMEWORK REVEAL — 2 minutes. This is THE framework from your study material (Reforge). Five layers, bottom to top.</a:t>
            </a:r>
            <a:br>
              <a:rPr lang="en-US"/>
            </a:br>
            <a:br>
              <a:rPr lang="en-US"/>
            </a:br>
            <a:r>
              <a:rPr lang="en-US"/>
              <a:t>BASE — raw AI capability. LLMs, foundation models. ChatGPT out of the box.</a:t>
            </a:r>
            <a:br>
              <a:rPr lang="en-US"/>
            </a:br>
            <a:r>
              <a:rPr lang="en-US"/>
              <a:t>UPGRADE — add knowledge, tools, memory. Now it knows your brand voice, can search the web, remembers past conversations.</a:t>
            </a:r>
            <a:br>
              <a:rPr lang="en-US"/>
            </a:br>
            <a:r>
              <a:rPr lang="en-US"/>
              <a:t>IMPROVE — feedback loops. RL, human feedback, fine-tuning. It gets sharper over time.</a:t>
            </a:r>
            <a:br>
              <a:rPr lang="en-US"/>
            </a:br>
            <a:r>
              <a:rPr lang="en-US"/>
              <a:t>LEAD — autonomy. Set a goal, the AI decides how to reach it.</a:t>
            </a:r>
            <a:br>
              <a:rPr lang="en-US"/>
            </a:br>
            <a:r>
              <a:rPr lang="en-US"/>
              <a:t>DELEGATE — multiple specialized AIs working together. An AI team.</a:t>
            </a:r>
            <a:br>
              <a:rPr lang="en-US"/>
            </a:br>
            <a:br>
              <a:rPr lang="en-US"/>
            </a:br>
            <a:r>
              <a:rPr lang="en-US"/>
              <a:t>ANALOGY (from Reforge): Like hiring an employee.</a:t>
            </a:r>
            <a:br>
              <a:rPr lang="en-US"/>
            </a:br>
            <a:r>
              <a:rPr lang="en-US"/>
              <a:t>  • Base = hire smart person</a:t>
            </a:r>
            <a:br>
              <a:rPr lang="en-US"/>
            </a:br>
            <a:r>
              <a:rPr lang="en-US"/>
              <a:t>  • Upgrade = train them with skills and tools</a:t>
            </a:r>
            <a:br>
              <a:rPr lang="en-US"/>
            </a:br>
            <a:r>
              <a:rPr lang="en-US"/>
              <a:t>  • Improve = give performance reviews</a:t>
            </a:r>
            <a:br>
              <a:rPr lang="en-US"/>
            </a:br>
            <a:r>
              <a:rPr lang="en-US"/>
              <a:t>  • Lead = assign goals, give ownership</a:t>
            </a:r>
            <a:br>
              <a:rPr lang="en-US"/>
            </a:br>
            <a:r>
              <a:rPr lang="en-US"/>
              <a:t>  • Delegate = build a team</a:t>
            </a:r>
            <a:br>
              <a:rPr lang="en-US"/>
            </a:br>
            <a:br>
              <a:rPr lang="en-US"/>
            </a:br>
            <a:r>
              <a:rPr lang="en-US"/>
              <a:t>KEY POINT: 95% of marketers use AI at the BASE layer (ChatGPT for captions). The value is in climbing — and the next slide shows what that looks like in marketing.</a:t>
            </a:r>
            <a:endParaRPr/>
          </a:p>
        </p:txBody>
      </p:sp>
      <p:sp>
        <p:nvSpPr>
          <p:cNvPr id="416" name="Google Shape;416;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2" name="Google Shape;452;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BUILD APPLIED TO MARKETING — 2 minutes. Walk through each layer with a marketing lens.</a:t>
            </a:r>
            <a:br>
              <a:rPr lang="en-US"/>
            </a:br>
            <a:br>
              <a:rPr lang="en-US"/>
            </a:br>
            <a:r>
              <a:rPr lang="en-US"/>
              <a:t>01 BASE — Generic AI captions.</a:t>
            </a:r>
            <a:br>
              <a:rPr lang="en-US"/>
            </a:br>
            <a:r>
              <a:rPr lang="en-US"/>
              <a:t>  Just ChatGPT, no context. Output is average. Sounds like everyone else.</a:t>
            </a:r>
            <a:br>
              <a:rPr lang="en-US"/>
            </a:br>
            <a:br>
              <a:rPr lang="en-US"/>
            </a:br>
            <a:r>
              <a:rPr lang="en-US"/>
              <a:t>02 UPGRADE — Brand voice + customer data feeding in.</a:t>
            </a:r>
            <a:br>
              <a:rPr lang="en-US"/>
            </a:br>
            <a:r>
              <a:rPr lang="en-US"/>
              <a:t>  Now AI knows your brand. Captions match your tone. Image prompts respect your aesthetic. This is where most 'good' AI marketing lives.</a:t>
            </a:r>
            <a:br>
              <a:rPr lang="en-US"/>
            </a:br>
            <a:br>
              <a:rPr lang="en-US"/>
            </a:br>
            <a:r>
              <a:rPr lang="en-US"/>
              <a:t>03 IMPROVE — Track CTR. AI gets sharper.</a:t>
            </a:r>
            <a:br>
              <a:rPr lang="en-US"/>
            </a:br>
            <a:r>
              <a:rPr lang="en-US"/>
              <a:t>  Feed performance back. AI learns which hooks work, which don't. Each campaign is built on the last campaign's lessons.</a:t>
            </a:r>
            <a:br>
              <a:rPr lang="en-US"/>
            </a:br>
            <a:br>
              <a:rPr lang="en-US"/>
            </a:br>
            <a:r>
              <a:rPr lang="en-US"/>
              <a:t>04 LEAD — AI plans the whole campaign.</a:t>
            </a:r>
            <a:br>
              <a:rPr lang="en-US"/>
            </a:br>
            <a:r>
              <a:rPr lang="en-US"/>
              <a:t>  You give it a goal: 'launch this drop in 5 markets, $10K budget, target 18-24.' AI plans channels, writes copy, designs creative, sets bids. You review.</a:t>
            </a:r>
            <a:br>
              <a:rPr lang="en-US"/>
            </a:br>
            <a:br>
              <a:rPr lang="en-US"/>
            </a:br>
            <a:r>
              <a:rPr lang="en-US"/>
              <a:t>05 DELEGATE — AI team: research + content + ads + analytics.</a:t>
            </a:r>
            <a:br>
              <a:rPr lang="en-US"/>
            </a:br>
            <a:r>
              <a:rPr lang="en-US"/>
              <a:t>  Multiple specialized AIs working in coordination. One for trend research, one for content, one for ad optimization, one for reporting. They hand off automatically.</a:t>
            </a:r>
            <a:br>
              <a:rPr lang="en-US"/>
            </a:br>
            <a:br>
              <a:rPr lang="en-US"/>
            </a:br>
            <a:r>
              <a:rPr lang="en-US"/>
              <a:t>FROM THE DOC: 'Stop at Base = just using ChatGPT. Real value is Improve, Lead, Delegate.'</a:t>
            </a:r>
            <a:br>
              <a:rPr lang="en-US"/>
            </a:br>
            <a:br>
              <a:rPr lang="en-US"/>
            </a:br>
            <a:r>
              <a:rPr lang="en-US"/>
              <a:t>ASK THE ROOM: 'Honest gut check — what layer are YOU at right now?' Pause. Let them think.</a:t>
            </a:r>
            <a:endParaRPr/>
          </a:p>
        </p:txBody>
      </p:sp>
      <p:sp>
        <p:nvSpPr>
          <p:cNvPr id="453" name="Google Shape;453;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1" name="Google Shape;481;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Central metaphor. Connects BUILD framework to the workflow that's coming.</a:t>
            </a:r>
            <a:br>
              <a:rPr lang="en-US"/>
            </a:br>
            <a:br>
              <a:rPr lang="en-US"/>
            </a:br>
            <a:r>
              <a:rPr lang="en-US"/>
              <a:t>SCRIPT: 'If your AI strategy is ChatGPT for captions — that's BASE layer. Party trick. But chain multiple AI tools together with the right workflow — that's UPGRADE → IMPROVE → LEAD → DELEGATE. That's a marketing department.'</a:t>
            </a:r>
            <a:br>
              <a:rPr lang="en-US"/>
            </a:br>
            <a:br>
              <a:rPr lang="en-US"/>
            </a:br>
            <a:r>
              <a:rPr lang="en-US"/>
              <a:t>ONE-LINER: 'One tool is a capability. Many tools orchestrated is a product.'</a:t>
            </a:r>
            <a:br>
              <a:rPr lang="en-US"/>
            </a:br>
            <a:br>
              <a:rPr lang="en-US"/>
            </a:br>
            <a:r>
              <a:rPr lang="en-US"/>
              <a:t>TEE UP: 'So what does that sequence look like in practice? Five steps. Coming up.'</a:t>
            </a:r>
            <a:endParaRPr/>
          </a:p>
        </p:txBody>
      </p:sp>
      <p:sp>
        <p:nvSpPr>
          <p:cNvPr id="482" name="Google Shape;482;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2" name="Google Shape;492;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SECOND BREAK — ~25 minutes in. 2 minutes.</a:t>
            </a:r>
            <a:br>
              <a:rPr lang="en-US"/>
            </a:br>
            <a:br>
              <a:rPr lang="en-US"/>
            </a:br>
            <a:r>
              <a:rPr lang="en-US"/>
              <a:t>HOW TO RUN: 'Pair up. Pick a fashion brand. Where are they on the BUILD ladder — Base, Upgrade, Improve, Lead, or Delegate?'</a:t>
            </a:r>
            <a:br>
              <a:rPr lang="en-US"/>
            </a:br>
            <a:br>
              <a:rPr lang="en-US"/>
            </a:br>
            <a:r>
              <a:rPr lang="en-US"/>
              <a:t>90-second pair discussion. Call on 2 pairs, 20 sec each.</a:t>
            </a:r>
            <a:br>
              <a:rPr lang="en-US"/>
            </a:br>
            <a:br>
              <a:rPr lang="en-US"/>
            </a:br>
            <a:r>
              <a:rPr lang="en-US"/>
              <a:t>NUDGE: 'Zara — probably BASE or UPGRADE. They use ChatGPT for descriptions but it still feels generic. Shein — closer to LEAD. They iterate collections in days based on AI signals.'</a:t>
            </a:r>
            <a:br>
              <a:rPr lang="en-US"/>
            </a:br>
            <a:br>
              <a:rPr lang="en-US"/>
            </a:br>
            <a:r>
              <a:rPr lang="en-US"/>
              <a:t>TRANSITION: 'Great. Now the practical part — how does a marketer actually do this?'</a:t>
            </a:r>
            <a:endParaRPr/>
          </a:p>
        </p:txBody>
      </p:sp>
      <p:sp>
        <p:nvSpPr>
          <p:cNvPr id="493" name="Google Shape;493;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3" name="Google Shape;503;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60 sec preview. Don't deep-dive.</a:t>
            </a:r>
            <a:br>
              <a:rPr lang="en-US"/>
            </a:br>
            <a:br>
              <a:rPr lang="en-US"/>
            </a:br>
            <a:r>
              <a:rPr lang="en-US"/>
              <a:t>SCRIPT: 'Five words: Listen, Ideate, Create, Deploy, Learn. This is BUILD applied to a marketing workflow. Each step uses progressively higher BUILD layers.</a:t>
            </a:r>
            <a:br>
              <a:rPr lang="en-US"/>
            </a:br>
            <a:br>
              <a:rPr lang="en-US"/>
            </a:br>
            <a:r>
              <a:rPr lang="en-US"/>
              <a:t>Listen → research (Upgrade layer with knowledge access)</a:t>
            </a:r>
            <a:br>
              <a:rPr lang="en-US"/>
            </a:br>
            <a:r>
              <a:rPr lang="en-US"/>
              <a:t>Ideate → brainstorm (Base + Upgrade)</a:t>
            </a:r>
            <a:br>
              <a:rPr lang="en-US"/>
            </a:br>
            <a:r>
              <a:rPr lang="en-US"/>
              <a:t>Create → produce (Upgrade + Improve)</a:t>
            </a:r>
            <a:br>
              <a:rPr lang="en-US"/>
            </a:br>
            <a:r>
              <a:rPr lang="en-US"/>
              <a:t>Deploy → ship (Lead — AI takes initiative)</a:t>
            </a:r>
            <a:br>
              <a:rPr lang="en-US"/>
            </a:br>
            <a:r>
              <a:rPr lang="en-US"/>
              <a:t>Learn → feedback (Improve — the loop closes)</a:t>
            </a:r>
            <a:br>
              <a:rPr lang="en-US"/>
            </a:br>
            <a:br>
              <a:rPr lang="en-US"/>
            </a:br>
            <a:r>
              <a:rPr lang="en-US"/>
              <a:t>It loops. That's what makes it compound.'</a:t>
            </a:r>
            <a:endParaRPr/>
          </a:p>
        </p:txBody>
      </p:sp>
      <p:sp>
        <p:nvSpPr>
          <p:cNvPr id="504" name="Google Shape;504;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3e10cfa6ceb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3e10cfa6ceb_0_1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4" name="Google Shape;534;g3e10cfa6ceb_0_1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3e10cfa6ceb_0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39" name="Google Shape;539;g3e10cfa6ceb_0_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0" name="Google Shape;540;g3e10cfa6ceb_0_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3e10cfa6ceb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3e10cfa6ceb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6" name="Google Shape;546;g3e10cfa6ceb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3e10cfa6ceb_0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3e10cfa6ceb_0_1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2" name="Google Shape;552;g3e10cfa6ceb_0_1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3e10cfa6ceb_0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3e10cfa6ceb_0_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8" name="Google Shape;558;g3e10cfa6ceb_0_2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3e10cfa6ceb_0_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63" name="Google Shape;563;g3e10cfa6ceb_0_2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4" name="Google Shape;564;g3e10cfa6ceb_0_2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9" name="Google Shape;569;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Closing concept slide. ~90 sec.</a:t>
            </a:r>
            <a:br>
              <a:rPr lang="en-US"/>
            </a:br>
            <a:br>
              <a:rPr lang="en-US"/>
            </a:br>
            <a:r>
              <a:rPr lang="en-US"/>
              <a:t>FROM DOC: 'Orchestrator is the conductor. Tools are the musicians. Workflow is the symphony.'</a:t>
            </a:r>
            <a:br>
              <a:rPr lang="en-US"/>
            </a:br>
            <a:br>
              <a:rPr lang="en-US"/>
            </a:br>
            <a:r>
              <a:rPr lang="en-US"/>
              <a:t>SCRIPT: 'Conductor doesn't play any instruments. They don't need to be best at violin. Their job is knowing when each instrument plays, how loud, how long. That's you. Taste + judgment + brand context. Orchestrating tools that individually are decent and together are devastating.'</a:t>
            </a:r>
            <a:br>
              <a:rPr lang="en-US"/>
            </a:br>
            <a:br>
              <a:rPr lang="en-US"/>
            </a:br>
            <a:r>
              <a:rPr lang="en-US"/>
              <a:t>ONE-LINER: 'Capability scales linearly. Orchestrated capability scales exponentially.'</a:t>
            </a:r>
            <a:endParaRPr/>
          </a:p>
        </p:txBody>
      </p:sp>
      <p:sp>
        <p:nvSpPr>
          <p:cNvPr id="570" name="Google Shape;570;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0" name="Google Shape;580;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Self-location slide. ~2 min.</a:t>
            </a:r>
            <a:br>
              <a:rPr lang="en-US"/>
            </a:br>
            <a:br>
              <a:rPr lang="en-US"/>
            </a:br>
            <a:r>
              <a:rPr lang="en-US"/>
              <a:t>From the doc — the tool-use maturity ladder:</a:t>
            </a:r>
            <a:br>
              <a:rPr lang="en-US"/>
            </a:br>
            <a:r>
              <a:rPr lang="en-US"/>
              <a:t>  Lvl 1 — Single tool, single call. ChatGPT for captions.</a:t>
            </a:r>
            <a:br>
              <a:rPr lang="en-US"/>
            </a:br>
            <a:r>
              <a:rPr lang="en-US"/>
              <a:t>  Lvl 2 — Many tools, no orchestration. Each task a separate panic.</a:t>
            </a:r>
            <a:br>
              <a:rPr lang="en-US"/>
            </a:br>
            <a:r>
              <a:rPr lang="en-US"/>
              <a:t>  Lvl 3 — Sequential chain. Tool A → B → C, every time.</a:t>
            </a:r>
            <a:br>
              <a:rPr lang="en-US"/>
            </a:br>
            <a:r>
              <a:rPr lang="en-US"/>
              <a:t>  Lvl 4 — Parallel + sequential. Variants generated, then matched.</a:t>
            </a:r>
            <a:br>
              <a:rPr lang="en-US"/>
            </a:br>
            <a:r>
              <a:rPr lang="en-US"/>
              <a:t>  Lvl 5 — Adaptive. Workflow changes based on results.</a:t>
            </a:r>
            <a:br>
              <a:rPr lang="en-US"/>
            </a:br>
            <a:r>
              <a:rPr lang="en-US"/>
              <a:t>  Lvl 6 — Agentic. Full workflow runs itself, you review.</a:t>
            </a:r>
            <a:br>
              <a:rPr lang="en-US"/>
            </a:br>
            <a:br>
              <a:rPr lang="en-US"/>
            </a:br>
            <a:r>
              <a:rPr lang="en-US"/>
              <a:t>MAPS TO BUILD: Lvl 1-2 = Base. Lvl 3-4 = Upgrade + Improve. Lvl 5 = Lead. Lvl 6 = Delegate.</a:t>
            </a:r>
            <a:br>
              <a:rPr lang="en-US"/>
            </a:br>
            <a:br>
              <a:rPr lang="en-US"/>
            </a:br>
            <a:r>
              <a:rPr lang="en-US"/>
              <a:t>ASK: 'Be honest — where are you?' Let them think.</a:t>
            </a:r>
            <a:endParaRPr/>
          </a:p>
        </p:txBody>
      </p:sp>
      <p:sp>
        <p:nvSpPr>
          <p:cNvPr id="581" name="Google Shape;581;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6" name="Google Shape;606;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MAKE MEMORIES — 3 min. Most important slide.</a:t>
            </a:r>
            <a:br>
              <a:rPr lang="en-US"/>
            </a:br>
            <a:br>
              <a:rPr lang="en-US"/>
            </a:br>
            <a:r>
              <a:rPr lang="en-US"/>
              <a:t>HOW TO RUN:</a:t>
            </a:r>
            <a:br>
              <a:rPr lang="en-US"/>
            </a:br>
            <a:r>
              <a:rPr lang="en-US"/>
              <a:t>1. Read the slide out.</a:t>
            </a:r>
            <a:br>
              <a:rPr lang="en-US"/>
            </a:br>
            <a:r>
              <a:rPr lang="en-US"/>
              <a:t>2. 'Write it down. Two minutes.'</a:t>
            </a:r>
            <a:br>
              <a:rPr lang="en-US"/>
            </a:br>
            <a:r>
              <a:rPr lang="en-US"/>
              <a:t>3. Set timer.</a:t>
            </a:r>
            <a:br>
              <a:rPr lang="en-US"/>
            </a:br>
            <a:r>
              <a:rPr lang="en-US"/>
              <a:t>4. Call on 2-3 students for their ONE takeaway only.</a:t>
            </a:r>
            <a:br>
              <a:rPr lang="en-US"/>
            </a:br>
            <a:br>
              <a:rPr lang="en-US"/>
            </a:br>
            <a:r>
              <a:rPr lang="en-US"/>
              <a:t>3-2-1 is active recall — encodes what they heard, not what I said. Verbal share-out socially commits them to action.</a:t>
            </a:r>
            <a:br>
              <a:rPr lang="en-US"/>
            </a:br>
            <a:br>
              <a:rPr lang="en-US"/>
            </a:br>
            <a:r>
              <a:rPr lang="en-US"/>
              <a:t>IF SHY: 'I'll start — my one takeaway is: pick one workflow, map it, build it. Now yours.'</a:t>
            </a:r>
            <a:endParaRPr/>
          </a:p>
        </p:txBody>
      </p:sp>
      <p:sp>
        <p:nvSpPr>
          <p:cNvPr id="607" name="Google Shape;607;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1" name="Google Shape;621;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Q&amp;A — ~5 min.</a:t>
            </a:r>
            <a:br>
              <a:rPr lang="en-US"/>
            </a:br>
            <a:br>
              <a:rPr lang="en-US"/>
            </a:br>
            <a:r>
              <a:rPr lang="en-US"/>
              <a:t>OPEN: 'I'll take any question. Best ones are the ones you think are stupid — they almost never are, and someone else is wondering the same thing.'</a:t>
            </a:r>
            <a:br>
              <a:rPr lang="en-US"/>
            </a:br>
            <a:br>
              <a:rPr lang="en-US"/>
            </a:br>
            <a:r>
              <a:rPr lang="en-US"/>
              <a:t>IF SILENT: Ask THEM. 'What's one tool you've been curious about but haven't tried?'</a:t>
            </a:r>
            <a:br>
              <a:rPr lang="en-US"/>
            </a:br>
            <a:br>
              <a:rPr lang="en-US"/>
            </a:br>
            <a:r>
              <a:rPr lang="en-US"/>
              <a:t>BEFORE CLOSING: Remind homework — one workflow, mapped, built before next class.</a:t>
            </a:r>
            <a:endParaRPr/>
          </a:p>
        </p:txBody>
      </p:sp>
      <p:sp>
        <p:nvSpPr>
          <p:cNvPr id="622" name="Google Shape;622;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5.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C2C36"/>
        </a:solidFill>
      </p:bgPr>
    </p:bg>
    <p:spTree>
      <p:nvGrpSpPr>
        <p:cNvPr id="16" name="Shape 16"/>
        <p:cNvGrpSpPr/>
        <p:nvPr/>
      </p:nvGrpSpPr>
      <p:grpSpPr>
        <a:xfrm>
          <a:off x="0" y="0"/>
          <a:ext cx="0" cy="0"/>
          <a:chOff x="0" y="0"/>
          <a:chExt cx="0" cy="0"/>
        </a:xfrm>
      </p:grpSpPr>
      <p:sp>
        <p:nvSpPr>
          <p:cNvPr id="17" name="Google Shape;17;p4"/>
          <p:cNvSpPr/>
          <p:nvPr/>
        </p:nvSpPr>
        <p:spPr>
          <a:xfrm>
            <a:off x="548640" y="411480"/>
            <a:ext cx="91440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5F1E8"/>
              </a:buClr>
              <a:buSzPts val="1400"/>
              <a:buFont typeface="Calibri"/>
              <a:buNone/>
            </a:pPr>
            <a:r>
              <a:rPr b="1" i="0" lang="en-US" sz="1400" u="none" cap="none" strike="noStrike">
                <a:solidFill>
                  <a:srgbClr val="F5F1E8"/>
                </a:solidFill>
                <a:latin typeface="Calibri"/>
                <a:ea typeface="Calibri"/>
                <a:cs typeface="Calibri"/>
                <a:sym typeface="Calibri"/>
              </a:rPr>
              <a:t>AI × MARKETING WORKSHOP</a:t>
            </a:r>
            <a:endParaRPr b="0" i="0" sz="1400" u="none" cap="none" strike="noStrike">
              <a:solidFill>
                <a:schemeClr val="dk1"/>
              </a:solidFill>
              <a:latin typeface="Calibri"/>
              <a:ea typeface="Calibri"/>
              <a:cs typeface="Calibri"/>
              <a:sym typeface="Calibri"/>
            </a:endParaRPr>
          </a:p>
        </p:txBody>
      </p:sp>
      <p:sp>
        <p:nvSpPr>
          <p:cNvPr id="18" name="Google Shape;18;p4"/>
          <p:cNvSpPr/>
          <p:nvPr/>
        </p:nvSpPr>
        <p:spPr>
          <a:xfrm>
            <a:off x="548640" y="868680"/>
            <a:ext cx="11064240" cy="13716"/>
          </a:xfrm>
          <a:prstGeom prst="rect">
            <a:avLst/>
          </a:prstGeom>
          <a:solidFill>
            <a:srgbClr val="F5F1E8"/>
          </a:solidFill>
          <a:ln cap="flat" cmpd="sng" w="12700">
            <a:solidFill>
              <a:srgbClr val="F5F1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4"/>
          <p:cNvSpPr/>
          <p:nvPr/>
        </p:nvSpPr>
        <p:spPr>
          <a:xfrm>
            <a:off x="548640" y="1554480"/>
            <a:ext cx="1106424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5600"/>
              <a:buFont typeface="Calibri"/>
              <a:buNone/>
            </a:pPr>
            <a:r>
              <a:rPr b="0" i="0" lang="en-US" sz="5600" u="none" cap="none" strike="noStrike">
                <a:solidFill>
                  <a:srgbClr val="F5F1E8"/>
                </a:solidFill>
                <a:latin typeface="Calibri"/>
                <a:ea typeface="Calibri"/>
                <a:cs typeface="Calibri"/>
                <a:sym typeface="Calibri"/>
              </a:rPr>
              <a:t>The AI Integration</a:t>
            </a:r>
            <a:endParaRPr b="0" i="0" sz="5600" u="none" cap="none" strike="noStrike">
              <a:solidFill>
                <a:schemeClr val="dk1"/>
              </a:solidFill>
              <a:latin typeface="Calibri"/>
              <a:ea typeface="Calibri"/>
              <a:cs typeface="Calibri"/>
              <a:sym typeface="Calibri"/>
            </a:endParaRPr>
          </a:p>
        </p:txBody>
      </p:sp>
      <p:sp>
        <p:nvSpPr>
          <p:cNvPr id="20" name="Google Shape;20;p4"/>
          <p:cNvSpPr/>
          <p:nvPr/>
        </p:nvSpPr>
        <p:spPr>
          <a:xfrm>
            <a:off x="548640" y="2468880"/>
            <a:ext cx="11064240" cy="12801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9600"/>
              <a:buFont typeface="Calibri"/>
              <a:buNone/>
            </a:pPr>
            <a:r>
              <a:rPr b="1" i="0" lang="en-US" sz="9600" u="none" cap="none" strike="noStrike">
                <a:solidFill>
                  <a:srgbClr val="F5F1E8"/>
                </a:solidFill>
                <a:latin typeface="Calibri"/>
                <a:ea typeface="Calibri"/>
                <a:cs typeface="Calibri"/>
                <a:sym typeface="Calibri"/>
              </a:rPr>
              <a:t>Framework</a:t>
            </a:r>
            <a:endParaRPr b="0" i="0" sz="9600" u="none" cap="none" strike="noStrike">
              <a:solidFill>
                <a:schemeClr val="dk1"/>
              </a:solidFill>
              <a:latin typeface="Calibri"/>
              <a:ea typeface="Calibri"/>
              <a:cs typeface="Calibri"/>
              <a:sym typeface="Calibri"/>
            </a:endParaRPr>
          </a:p>
        </p:txBody>
      </p:sp>
      <p:sp>
        <p:nvSpPr>
          <p:cNvPr id="21" name="Google Shape;21;p4"/>
          <p:cNvSpPr/>
          <p:nvPr/>
        </p:nvSpPr>
        <p:spPr>
          <a:xfrm>
            <a:off x="548640" y="3749040"/>
            <a:ext cx="1106424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5200"/>
              <a:buFont typeface="Calibri"/>
              <a:buNone/>
            </a:pPr>
            <a:r>
              <a:rPr b="0" i="0" lang="en-US" sz="5200" u="none" cap="none" strike="noStrike">
                <a:solidFill>
                  <a:srgbClr val="F5F1E8"/>
                </a:solidFill>
                <a:latin typeface="Calibri"/>
                <a:ea typeface="Calibri"/>
                <a:cs typeface="Calibri"/>
                <a:sym typeface="Calibri"/>
              </a:rPr>
              <a:t>for marketers.</a:t>
            </a:r>
            <a:endParaRPr b="0" i="0" sz="5200" u="none" cap="none" strike="noStrike">
              <a:solidFill>
                <a:schemeClr val="dk1"/>
              </a:solidFill>
              <a:latin typeface="Calibri"/>
              <a:ea typeface="Calibri"/>
              <a:cs typeface="Calibri"/>
              <a:sym typeface="Calibri"/>
            </a:endParaRPr>
          </a:p>
        </p:txBody>
      </p:sp>
      <p:sp>
        <p:nvSpPr>
          <p:cNvPr id="22" name="Google Shape;22;p4"/>
          <p:cNvSpPr/>
          <p:nvPr/>
        </p:nvSpPr>
        <p:spPr>
          <a:xfrm>
            <a:off x="548640" y="4617720"/>
            <a:ext cx="914400" cy="64008"/>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4"/>
          <p:cNvSpPr/>
          <p:nvPr/>
        </p:nvSpPr>
        <p:spPr>
          <a:xfrm>
            <a:off x="548640" y="4800600"/>
            <a:ext cx="109728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2200"/>
              <a:buFont typeface="Calibri"/>
              <a:buNone/>
            </a:pPr>
            <a:r>
              <a:rPr b="0" i="0" lang="en-US" sz="2200" u="none" cap="none" strike="noStrike">
                <a:solidFill>
                  <a:srgbClr val="F5F1E8"/>
                </a:solidFill>
                <a:latin typeface="Calibri"/>
                <a:ea typeface="Calibri"/>
                <a:cs typeface="Calibri"/>
                <a:sym typeface="Calibri"/>
              </a:rPr>
              <a:t>Where the industry is heading. What you do tomorrow.</a:t>
            </a:r>
            <a:endParaRPr b="0" i="0" sz="2200" u="none" cap="none" strike="noStrike">
              <a:solidFill>
                <a:schemeClr val="dk1"/>
              </a:solidFill>
              <a:latin typeface="Calibri"/>
              <a:ea typeface="Calibri"/>
              <a:cs typeface="Calibri"/>
              <a:sym typeface="Calibri"/>
            </a:endParaRPr>
          </a:p>
        </p:txBody>
      </p:sp>
      <p:sp>
        <p:nvSpPr>
          <p:cNvPr id="24" name="Google Shape;24;p4"/>
          <p:cNvSpPr/>
          <p:nvPr/>
        </p:nvSpPr>
        <p:spPr>
          <a:xfrm>
            <a:off x="548640" y="5897880"/>
            <a:ext cx="36576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3E80"/>
              </a:buClr>
              <a:buSzPts val="1200"/>
              <a:buFont typeface="Calibri"/>
              <a:buNone/>
            </a:pPr>
            <a:r>
              <a:rPr b="1" i="0" lang="en-US" sz="1200" u="none" cap="none" strike="noStrike">
                <a:solidFill>
                  <a:srgbClr val="FF3E80"/>
                </a:solidFill>
                <a:latin typeface="Calibri"/>
                <a:ea typeface="Calibri"/>
                <a:cs typeface="Calibri"/>
                <a:sym typeface="Calibri"/>
              </a:rPr>
              <a:t>PRESENTED BY</a:t>
            </a:r>
            <a:endParaRPr b="0" i="0" sz="1200" u="none" cap="none" strike="noStrike">
              <a:solidFill>
                <a:schemeClr val="dk1"/>
              </a:solidFill>
              <a:latin typeface="Calibri"/>
              <a:ea typeface="Calibri"/>
              <a:cs typeface="Calibri"/>
              <a:sym typeface="Calibri"/>
            </a:endParaRPr>
          </a:p>
        </p:txBody>
      </p:sp>
      <p:sp>
        <p:nvSpPr>
          <p:cNvPr id="25" name="Google Shape;25;p4"/>
          <p:cNvSpPr/>
          <p:nvPr/>
        </p:nvSpPr>
        <p:spPr>
          <a:xfrm>
            <a:off x="548640" y="6172200"/>
            <a:ext cx="54864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2400"/>
              <a:buFont typeface="Calibri"/>
              <a:buNone/>
            </a:pPr>
            <a:r>
              <a:rPr b="1" i="0" lang="en-US" sz="2400" u="none" cap="none" strike="noStrike">
                <a:solidFill>
                  <a:srgbClr val="F5F1E8"/>
                </a:solidFill>
                <a:latin typeface="Calibri"/>
                <a:ea typeface="Calibri"/>
                <a:cs typeface="Calibri"/>
                <a:sym typeface="Calibri"/>
              </a:rPr>
              <a:t>Zeeshan Bashir</a:t>
            </a:r>
            <a:endParaRPr b="0" i="0" sz="2400" u="none" cap="none" strike="noStrike">
              <a:solidFill>
                <a:schemeClr val="dk1"/>
              </a:solidFill>
              <a:latin typeface="Calibri"/>
              <a:ea typeface="Calibri"/>
              <a:cs typeface="Calibri"/>
              <a:sym typeface="Calibri"/>
            </a:endParaRPr>
          </a:p>
        </p:txBody>
      </p:sp>
      <p:sp>
        <p:nvSpPr>
          <p:cNvPr id="26" name="Google Shape;26;p4"/>
          <p:cNvSpPr/>
          <p:nvPr/>
        </p:nvSpPr>
        <p:spPr>
          <a:xfrm>
            <a:off x="7315200" y="6263640"/>
            <a:ext cx="4297680" cy="3200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C8C0B0"/>
              </a:buClr>
              <a:buSzPts val="1300"/>
              <a:buFont typeface="Calibri"/>
              <a:buNone/>
            </a:pPr>
            <a:r>
              <a:rPr b="0" i="1" lang="en-US" sz="1300" u="none" cap="none" strike="noStrike">
                <a:solidFill>
                  <a:srgbClr val="C8C0B0"/>
                </a:solidFill>
                <a:latin typeface="Calibri"/>
                <a:ea typeface="Calibri"/>
                <a:cs typeface="Calibri"/>
                <a:sym typeface="Calibri"/>
              </a:rPr>
              <a:t>zeeshanbashir.com</a:t>
            </a:r>
            <a:endParaRPr b="0" i="0" sz="13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1E8"/>
        </a:solidFill>
      </p:bgPr>
    </p:bg>
    <p:spTree>
      <p:nvGrpSpPr>
        <p:cNvPr id="31" name="Shape 31"/>
        <p:cNvGrpSpPr/>
        <p:nvPr/>
      </p:nvGrpSpPr>
      <p:grpSpPr>
        <a:xfrm>
          <a:off x="0" y="0"/>
          <a:ext cx="0" cy="0"/>
          <a:chOff x="0" y="0"/>
          <a:chExt cx="0" cy="0"/>
        </a:xfrm>
      </p:grpSpPr>
      <p:sp>
        <p:nvSpPr>
          <p:cNvPr id="32" name="Google Shape;32;p5"/>
          <p:cNvSpPr/>
          <p:nvPr/>
        </p:nvSpPr>
        <p:spPr>
          <a:xfrm>
            <a:off x="548640" y="411480"/>
            <a:ext cx="91440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3E80"/>
              </a:buClr>
              <a:buSzPts val="1400"/>
              <a:buFont typeface="Calibri"/>
              <a:buNone/>
            </a:pPr>
            <a:r>
              <a:rPr b="1" i="0" lang="en-US" sz="1400" u="none" cap="none" strike="noStrike">
                <a:solidFill>
                  <a:srgbClr val="FF3E80"/>
                </a:solidFill>
                <a:latin typeface="Calibri"/>
                <a:ea typeface="Calibri"/>
                <a:cs typeface="Calibri"/>
                <a:sym typeface="Calibri"/>
              </a:rPr>
              <a:t>WHO'S TALKING</a:t>
            </a:r>
            <a:endParaRPr b="0" i="0" sz="1400" u="none" cap="none" strike="noStrike">
              <a:solidFill>
                <a:schemeClr val="dk1"/>
              </a:solidFill>
              <a:latin typeface="Calibri"/>
              <a:ea typeface="Calibri"/>
              <a:cs typeface="Calibri"/>
              <a:sym typeface="Calibri"/>
            </a:endParaRPr>
          </a:p>
        </p:txBody>
      </p:sp>
      <p:sp>
        <p:nvSpPr>
          <p:cNvPr id="33" name="Google Shape;33;p5"/>
          <p:cNvSpPr/>
          <p:nvPr/>
        </p:nvSpPr>
        <p:spPr>
          <a:xfrm>
            <a:off x="548640" y="1097280"/>
            <a:ext cx="10972800" cy="12801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6000"/>
              <a:buFont typeface="Calibri"/>
              <a:buNone/>
            </a:pPr>
            <a:r>
              <a:rPr b="1" i="0" lang="en-US" sz="6000" u="none" cap="none" strike="noStrike">
                <a:solidFill>
                  <a:srgbClr val="2C2C36"/>
                </a:solidFill>
                <a:latin typeface="Calibri"/>
                <a:ea typeface="Calibri"/>
                <a:cs typeface="Calibri"/>
                <a:sym typeface="Calibri"/>
              </a:rPr>
              <a:t>Hi, I'm Zeeshan.</a:t>
            </a:r>
            <a:endParaRPr b="0" i="0" sz="6000" u="none" cap="none" strike="noStrike">
              <a:solidFill>
                <a:schemeClr val="dk1"/>
              </a:solidFill>
              <a:latin typeface="Calibri"/>
              <a:ea typeface="Calibri"/>
              <a:cs typeface="Calibri"/>
              <a:sym typeface="Calibri"/>
            </a:endParaRPr>
          </a:p>
        </p:txBody>
      </p:sp>
      <p:sp>
        <p:nvSpPr>
          <p:cNvPr id="34" name="Google Shape;34;p5"/>
          <p:cNvSpPr/>
          <p:nvPr/>
        </p:nvSpPr>
        <p:spPr>
          <a:xfrm>
            <a:off x="548640" y="2468880"/>
            <a:ext cx="731520" cy="64008"/>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a:off x="548640" y="2834640"/>
            <a:ext cx="10972800" cy="2286000"/>
          </a:xfrm>
          <a:prstGeom prst="rect">
            <a:avLst/>
          </a:prstGeom>
          <a:noFill/>
          <a:ln>
            <a:noFill/>
          </a:ln>
        </p:spPr>
        <p:txBody>
          <a:bodyPr anchorCtr="0" anchor="ctr" bIns="0" lIns="0" spcFirstLastPara="1" rIns="0" wrap="square" tIns="0">
            <a:noAutofit/>
          </a:bodyPr>
          <a:lstStyle/>
          <a:p>
            <a:pPr indent="0" lvl="0" marL="0" marR="0" rtl="0" algn="l">
              <a:lnSpc>
                <a:spcPct val="115000"/>
              </a:lnSpc>
              <a:spcBef>
                <a:spcPts val="0"/>
              </a:spcBef>
              <a:spcAft>
                <a:spcPts val="0"/>
              </a:spcAft>
              <a:buClr>
                <a:srgbClr val="2C2C36"/>
              </a:buClr>
              <a:buSzPts val="3200"/>
              <a:buFont typeface="Calibri"/>
              <a:buNone/>
            </a:pPr>
            <a:r>
              <a:rPr lang="en-US" sz="3200">
                <a:solidFill>
                  <a:srgbClr val="2C2C36"/>
                </a:solidFill>
                <a:latin typeface="Calibri"/>
                <a:ea typeface="Calibri"/>
                <a:cs typeface="Calibri"/>
                <a:sym typeface="Calibri"/>
              </a:rPr>
              <a:t>I am a Growth Professional </a:t>
            </a:r>
            <a:endParaRPr sz="3200">
              <a:solidFill>
                <a:srgbClr val="2C2C36"/>
              </a:solidFill>
              <a:latin typeface="Calibri"/>
              <a:ea typeface="Calibri"/>
              <a:cs typeface="Calibri"/>
              <a:sym typeface="Calibri"/>
            </a:endParaRPr>
          </a:p>
          <a:p>
            <a:pPr indent="0" lvl="0" marL="0" marR="0" rtl="0" algn="l">
              <a:lnSpc>
                <a:spcPct val="115000"/>
              </a:lnSpc>
              <a:spcBef>
                <a:spcPts val="0"/>
              </a:spcBef>
              <a:spcAft>
                <a:spcPts val="0"/>
              </a:spcAft>
              <a:buClr>
                <a:srgbClr val="2C2C36"/>
              </a:buClr>
              <a:buSzPts val="3200"/>
              <a:buFont typeface="Calibri"/>
              <a:buNone/>
            </a:pPr>
            <a:r>
              <a:rPr b="0" i="0" lang="en-US" sz="3200" u="none" cap="none" strike="noStrike">
                <a:solidFill>
                  <a:srgbClr val="2C2C36"/>
                </a:solidFill>
                <a:latin typeface="Calibri"/>
                <a:ea typeface="Calibri"/>
                <a:cs typeface="Calibri"/>
                <a:sym typeface="Calibri"/>
              </a:rPr>
              <a:t>I build AI marketing workflows.</a:t>
            </a:r>
            <a:endParaRPr b="0" i="0" sz="3200" u="none" cap="none" strike="noStrike">
              <a:solidFill>
                <a:schemeClr val="dk1"/>
              </a:solidFill>
              <a:latin typeface="Calibri"/>
              <a:ea typeface="Calibri"/>
              <a:cs typeface="Calibri"/>
              <a:sym typeface="Calibri"/>
            </a:endParaRPr>
          </a:p>
          <a:p>
            <a:pPr indent="0" lvl="0" marL="0" marR="0" rtl="0" algn="l">
              <a:lnSpc>
                <a:spcPct val="115000"/>
              </a:lnSpc>
              <a:spcBef>
                <a:spcPts val="1400"/>
              </a:spcBef>
              <a:spcAft>
                <a:spcPts val="0"/>
              </a:spcAft>
              <a:buClr>
                <a:srgbClr val="2C2C36"/>
              </a:buClr>
              <a:buSzPts val="3200"/>
              <a:buFont typeface="Calibri"/>
              <a:buNone/>
            </a:pPr>
            <a:r>
              <a:rPr b="0" i="0" lang="en-US" sz="3200" u="none" cap="none" strike="noStrike">
                <a:solidFill>
                  <a:srgbClr val="2C2C36"/>
                </a:solidFill>
                <a:latin typeface="Calibri"/>
                <a:ea typeface="Calibri"/>
                <a:cs typeface="Calibri"/>
                <a:sym typeface="Calibri"/>
              </a:rPr>
              <a:t>I document what works.</a:t>
            </a:r>
            <a:endParaRPr b="0" i="0" sz="3200" u="none" cap="none" strike="noStrike">
              <a:solidFill>
                <a:schemeClr val="dk1"/>
              </a:solidFill>
              <a:latin typeface="Calibri"/>
              <a:ea typeface="Calibri"/>
              <a:cs typeface="Calibri"/>
              <a:sym typeface="Calibri"/>
            </a:endParaRPr>
          </a:p>
          <a:p>
            <a:pPr indent="0" lvl="0" marL="0" marR="0" rtl="0" algn="l">
              <a:lnSpc>
                <a:spcPct val="115000"/>
              </a:lnSpc>
              <a:spcBef>
                <a:spcPts val="1400"/>
              </a:spcBef>
              <a:spcAft>
                <a:spcPts val="0"/>
              </a:spcAft>
              <a:buClr>
                <a:srgbClr val="2C2C36"/>
              </a:buClr>
              <a:buSzPts val="3200"/>
              <a:buFont typeface="Calibri"/>
              <a:buNone/>
            </a:pPr>
            <a:r>
              <a:rPr b="0" i="0" lang="en-US" sz="3200" u="none" cap="none" strike="noStrike">
                <a:solidFill>
                  <a:srgbClr val="2C2C36"/>
                </a:solidFill>
                <a:latin typeface="Calibri"/>
                <a:ea typeface="Calibri"/>
                <a:cs typeface="Calibri"/>
                <a:sym typeface="Calibri"/>
              </a:rPr>
              <a:t>I share what I learn.</a:t>
            </a:r>
            <a:endParaRPr b="0" i="0" sz="3200" u="none" cap="none" strike="noStrike">
              <a:solidFill>
                <a:schemeClr val="dk1"/>
              </a:solidFill>
              <a:latin typeface="Calibri"/>
              <a:ea typeface="Calibri"/>
              <a:cs typeface="Calibri"/>
              <a:sym typeface="Calibri"/>
            </a:endParaRPr>
          </a:p>
        </p:txBody>
      </p:sp>
      <p:sp>
        <p:nvSpPr>
          <p:cNvPr id="36" name="Google Shape;36;p5"/>
          <p:cNvSpPr/>
          <p:nvPr/>
        </p:nvSpPr>
        <p:spPr>
          <a:xfrm>
            <a:off x="548640" y="5486400"/>
            <a:ext cx="109728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2200"/>
              <a:buFont typeface="Calibri"/>
              <a:buNone/>
            </a:pPr>
            <a:r>
              <a:rPr b="1" i="1" lang="en-US" sz="2200" u="none" cap="none" strike="noStrike">
                <a:solidFill>
                  <a:srgbClr val="FF3E80"/>
                </a:solidFill>
                <a:latin typeface="Calibri"/>
                <a:ea typeface="Calibri"/>
                <a:cs typeface="Calibri"/>
                <a:sym typeface="Calibri"/>
              </a:rPr>
              <a:t>Today: a workshop. Not a lecture.</a:t>
            </a:r>
            <a:endParaRPr b="0" i="0" sz="2200" u="none" cap="none" strike="noStrike">
              <a:solidFill>
                <a:schemeClr val="dk1"/>
              </a:solidFill>
              <a:latin typeface="Calibri"/>
              <a:ea typeface="Calibri"/>
              <a:cs typeface="Calibri"/>
              <a:sym typeface="Calibri"/>
            </a:endParaRPr>
          </a:p>
        </p:txBody>
      </p:sp>
      <p:sp>
        <p:nvSpPr>
          <p:cNvPr id="37" name="Google Shape;37;p5"/>
          <p:cNvSpPr/>
          <p:nvPr/>
        </p:nvSpPr>
        <p:spPr>
          <a:xfrm>
            <a:off x="11338560" y="6446520"/>
            <a:ext cx="54864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B6B6B"/>
              </a:buClr>
              <a:buSzPts val="1100"/>
              <a:buFont typeface="Calibri"/>
              <a:buNone/>
            </a:pPr>
            <a:r>
              <a:rPr b="0" i="0" lang="en-US" sz="1100" u="none" cap="none" strike="noStrike">
                <a:solidFill>
                  <a:srgbClr val="6B6B6B"/>
                </a:solidFill>
                <a:latin typeface="Calibri"/>
                <a:ea typeface="Calibri"/>
                <a:cs typeface="Calibri"/>
                <a:sym typeface="Calibri"/>
              </a:rPr>
              <a:t>02</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C2C36"/>
        </a:solidFill>
      </p:bgPr>
    </p:bg>
    <p:spTree>
      <p:nvGrpSpPr>
        <p:cNvPr id="42" name="Shape 42"/>
        <p:cNvGrpSpPr/>
        <p:nvPr/>
      </p:nvGrpSpPr>
      <p:grpSpPr>
        <a:xfrm>
          <a:off x="0" y="0"/>
          <a:ext cx="0" cy="0"/>
          <a:chOff x="0" y="0"/>
          <a:chExt cx="0" cy="0"/>
        </a:xfrm>
      </p:grpSpPr>
      <p:sp>
        <p:nvSpPr>
          <p:cNvPr id="43" name="Google Shape;43;p6"/>
          <p:cNvSpPr/>
          <p:nvPr/>
        </p:nvSpPr>
        <p:spPr>
          <a:xfrm>
            <a:off x="548640" y="411480"/>
            <a:ext cx="91440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5F1E8"/>
              </a:buClr>
              <a:buSzPts val="1400"/>
              <a:buFont typeface="Calibri"/>
              <a:buNone/>
            </a:pPr>
            <a:r>
              <a:rPr b="1" i="0" lang="en-US" sz="1400" u="none" cap="none" strike="noStrike">
                <a:solidFill>
                  <a:srgbClr val="F5F1E8"/>
                </a:solidFill>
                <a:latin typeface="Calibri"/>
                <a:ea typeface="Calibri"/>
                <a:cs typeface="Calibri"/>
                <a:sym typeface="Calibri"/>
              </a:rPr>
              <a:t>BIG QUESTION</a:t>
            </a:r>
            <a:endParaRPr b="0" i="0" sz="1400" u="none" cap="none" strike="noStrike">
              <a:solidFill>
                <a:schemeClr val="dk1"/>
              </a:solidFill>
              <a:latin typeface="Calibri"/>
              <a:ea typeface="Calibri"/>
              <a:cs typeface="Calibri"/>
              <a:sym typeface="Calibri"/>
            </a:endParaRPr>
          </a:p>
        </p:txBody>
      </p:sp>
      <p:sp>
        <p:nvSpPr>
          <p:cNvPr id="44" name="Google Shape;44;p6"/>
          <p:cNvSpPr/>
          <p:nvPr/>
        </p:nvSpPr>
        <p:spPr>
          <a:xfrm>
            <a:off x="548640" y="914400"/>
            <a:ext cx="109728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4800"/>
              <a:buFont typeface="Calibri"/>
              <a:buNone/>
            </a:pPr>
            <a:r>
              <a:rPr b="0" i="0" lang="en-US" sz="4800" u="none" cap="none" strike="noStrike">
                <a:solidFill>
                  <a:srgbClr val="F5F1E8"/>
                </a:solidFill>
                <a:latin typeface="Calibri"/>
                <a:ea typeface="Calibri"/>
                <a:cs typeface="Calibri"/>
                <a:sym typeface="Calibri"/>
              </a:rPr>
              <a:t>Is AI an invention?</a:t>
            </a:r>
            <a:endParaRPr b="0" i="0" sz="4800" u="none" cap="none" strike="noStrike">
              <a:solidFill>
                <a:schemeClr val="dk1"/>
              </a:solidFill>
              <a:latin typeface="Calibri"/>
              <a:ea typeface="Calibri"/>
              <a:cs typeface="Calibri"/>
              <a:sym typeface="Calibri"/>
            </a:endParaRPr>
          </a:p>
        </p:txBody>
      </p:sp>
      <p:sp>
        <p:nvSpPr>
          <p:cNvPr id="45" name="Google Shape;45;p6"/>
          <p:cNvSpPr/>
          <p:nvPr/>
        </p:nvSpPr>
        <p:spPr>
          <a:xfrm>
            <a:off x="548640" y="1783080"/>
            <a:ext cx="109728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5600"/>
              <a:buFont typeface="Calibri"/>
              <a:buNone/>
            </a:pPr>
            <a:r>
              <a:rPr b="1" i="1" lang="en-US" sz="5600" u="none" cap="none" strike="noStrike">
                <a:solidFill>
                  <a:srgbClr val="FF3E80"/>
                </a:solidFill>
                <a:latin typeface="Calibri"/>
                <a:ea typeface="Calibri"/>
                <a:cs typeface="Calibri"/>
                <a:sym typeface="Calibri"/>
              </a:rPr>
              <a:t>Or a discovery?</a:t>
            </a:r>
            <a:endParaRPr b="0" i="0" sz="5600" u="none" cap="none" strike="noStrike">
              <a:solidFill>
                <a:schemeClr val="dk1"/>
              </a:solidFill>
              <a:latin typeface="Calibri"/>
              <a:ea typeface="Calibri"/>
              <a:cs typeface="Calibri"/>
              <a:sym typeface="Calibri"/>
            </a:endParaRPr>
          </a:p>
        </p:txBody>
      </p:sp>
      <p:sp>
        <p:nvSpPr>
          <p:cNvPr id="46" name="Google Shape;46;p6"/>
          <p:cNvSpPr/>
          <p:nvPr/>
        </p:nvSpPr>
        <p:spPr>
          <a:xfrm>
            <a:off x="548640" y="3200400"/>
            <a:ext cx="5257800" cy="2743200"/>
          </a:xfrm>
          <a:prstGeom prst="rect">
            <a:avLst/>
          </a:prstGeom>
          <a:solidFill>
            <a:srgbClr val="1F1F28"/>
          </a:solidFill>
          <a:ln cap="flat" cmpd="sng" w="12700">
            <a:solidFill>
              <a:srgbClr val="3A3A4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6"/>
          <p:cNvSpPr/>
          <p:nvPr/>
        </p:nvSpPr>
        <p:spPr>
          <a:xfrm>
            <a:off x="822960" y="3429000"/>
            <a:ext cx="470916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C0B0"/>
              </a:buClr>
              <a:buSzPts val="1600"/>
              <a:buFont typeface="Calibri"/>
              <a:buNone/>
            </a:pPr>
            <a:r>
              <a:rPr b="1" i="0" lang="en-US" sz="1600" u="none" cap="none" strike="noStrike">
                <a:solidFill>
                  <a:srgbClr val="C8C0B0"/>
                </a:solidFill>
                <a:latin typeface="Calibri"/>
                <a:ea typeface="Calibri"/>
                <a:cs typeface="Calibri"/>
                <a:sym typeface="Calibri"/>
              </a:rPr>
              <a:t>INVENTION</a:t>
            </a:r>
            <a:endParaRPr b="0" i="0" sz="1600" u="none" cap="none" strike="noStrike">
              <a:solidFill>
                <a:schemeClr val="dk1"/>
              </a:solidFill>
              <a:latin typeface="Calibri"/>
              <a:ea typeface="Calibri"/>
              <a:cs typeface="Calibri"/>
              <a:sym typeface="Calibri"/>
            </a:endParaRPr>
          </a:p>
        </p:txBody>
      </p:sp>
      <p:sp>
        <p:nvSpPr>
          <p:cNvPr id="48" name="Google Shape;48;p6"/>
          <p:cNvSpPr/>
          <p:nvPr/>
        </p:nvSpPr>
        <p:spPr>
          <a:xfrm>
            <a:off x="822960" y="3886200"/>
            <a:ext cx="470916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2800"/>
              <a:buFont typeface="Calibri"/>
              <a:buNone/>
            </a:pPr>
            <a:r>
              <a:rPr b="1" i="0" lang="en-US" sz="2800" u="none" cap="none" strike="noStrike">
                <a:solidFill>
                  <a:srgbClr val="F5F1E8"/>
                </a:solidFill>
                <a:latin typeface="Calibri"/>
                <a:ea typeface="Calibri"/>
                <a:cs typeface="Calibri"/>
                <a:sym typeface="Calibri"/>
              </a:rPr>
              <a:t>Built for a job.</a:t>
            </a:r>
            <a:endParaRPr b="0" i="0" sz="2800" u="none" cap="none" strike="noStrike">
              <a:solidFill>
                <a:schemeClr val="dk1"/>
              </a:solidFill>
              <a:latin typeface="Calibri"/>
              <a:ea typeface="Calibri"/>
              <a:cs typeface="Calibri"/>
              <a:sym typeface="Calibri"/>
            </a:endParaRPr>
          </a:p>
        </p:txBody>
      </p:sp>
      <p:sp>
        <p:nvSpPr>
          <p:cNvPr id="49" name="Google Shape;49;p6"/>
          <p:cNvSpPr/>
          <p:nvPr/>
        </p:nvSpPr>
        <p:spPr>
          <a:xfrm>
            <a:off x="822960" y="4617720"/>
            <a:ext cx="4709160" cy="10972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C0B0"/>
              </a:buClr>
              <a:buSzPts val="1800"/>
              <a:buFont typeface="Calibri"/>
              <a:buNone/>
            </a:pPr>
            <a:r>
              <a:rPr b="0" i="0" lang="en-US" sz="1800" u="none" cap="none" strike="noStrike">
                <a:solidFill>
                  <a:srgbClr val="C8C0B0"/>
                </a:solidFill>
                <a:latin typeface="Calibri"/>
                <a:ea typeface="Calibri"/>
                <a:cs typeface="Calibri"/>
                <a:sym typeface="Calibri"/>
              </a:rPr>
              <a:t>Like a hammer. You know what it does.</a:t>
            </a:r>
            <a:endParaRPr b="0" i="0" sz="1800" u="none" cap="none" strike="noStrike">
              <a:solidFill>
                <a:schemeClr val="dk1"/>
              </a:solidFill>
              <a:latin typeface="Calibri"/>
              <a:ea typeface="Calibri"/>
              <a:cs typeface="Calibri"/>
              <a:sym typeface="Calibri"/>
            </a:endParaRPr>
          </a:p>
        </p:txBody>
      </p:sp>
      <p:sp>
        <p:nvSpPr>
          <p:cNvPr id="50" name="Google Shape;50;p6"/>
          <p:cNvSpPr/>
          <p:nvPr/>
        </p:nvSpPr>
        <p:spPr>
          <a:xfrm>
            <a:off x="6355080" y="3200400"/>
            <a:ext cx="5257800" cy="274320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6"/>
          <p:cNvSpPr/>
          <p:nvPr/>
        </p:nvSpPr>
        <p:spPr>
          <a:xfrm>
            <a:off x="6629400" y="3429000"/>
            <a:ext cx="470916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1600"/>
              <a:buFont typeface="Calibri"/>
              <a:buNone/>
            </a:pPr>
            <a:r>
              <a:rPr b="1" i="0" lang="en-US" sz="1600" u="none" cap="none" strike="noStrike">
                <a:solidFill>
                  <a:srgbClr val="F5F1E8"/>
                </a:solidFill>
                <a:latin typeface="Calibri"/>
                <a:ea typeface="Calibri"/>
                <a:cs typeface="Calibri"/>
                <a:sym typeface="Calibri"/>
              </a:rPr>
              <a:t>DISCOVERY</a:t>
            </a:r>
            <a:endParaRPr b="0" i="0" sz="1600" u="none" cap="none" strike="noStrike">
              <a:solidFill>
                <a:schemeClr val="dk1"/>
              </a:solidFill>
              <a:latin typeface="Calibri"/>
              <a:ea typeface="Calibri"/>
              <a:cs typeface="Calibri"/>
              <a:sym typeface="Calibri"/>
            </a:endParaRPr>
          </a:p>
        </p:txBody>
      </p:sp>
      <p:sp>
        <p:nvSpPr>
          <p:cNvPr id="52" name="Google Shape;52;p6"/>
          <p:cNvSpPr/>
          <p:nvPr/>
        </p:nvSpPr>
        <p:spPr>
          <a:xfrm>
            <a:off x="6629400" y="3886200"/>
            <a:ext cx="470916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2800"/>
              <a:buFont typeface="Calibri"/>
              <a:buNone/>
            </a:pPr>
            <a:r>
              <a:rPr b="1" i="0" lang="en-US" sz="2800" u="none" cap="none" strike="noStrike">
                <a:solidFill>
                  <a:srgbClr val="F5F1E8"/>
                </a:solidFill>
                <a:latin typeface="Calibri"/>
                <a:ea typeface="Calibri"/>
                <a:cs typeface="Calibri"/>
                <a:sym typeface="Calibri"/>
              </a:rPr>
              <a:t>Found, then explored.</a:t>
            </a:r>
            <a:endParaRPr b="0" i="0" sz="2800" u="none" cap="none" strike="noStrike">
              <a:solidFill>
                <a:schemeClr val="dk1"/>
              </a:solidFill>
              <a:latin typeface="Calibri"/>
              <a:ea typeface="Calibri"/>
              <a:cs typeface="Calibri"/>
              <a:sym typeface="Calibri"/>
            </a:endParaRPr>
          </a:p>
        </p:txBody>
      </p:sp>
      <p:sp>
        <p:nvSpPr>
          <p:cNvPr id="53" name="Google Shape;53;p6"/>
          <p:cNvSpPr/>
          <p:nvPr/>
        </p:nvSpPr>
        <p:spPr>
          <a:xfrm>
            <a:off x="6629400" y="4617720"/>
            <a:ext cx="4709160" cy="10972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1800"/>
              <a:buFont typeface="Calibri"/>
              <a:buNone/>
            </a:pPr>
            <a:r>
              <a:rPr b="0" i="0" lang="en-US" sz="1800" u="none" cap="none" strike="noStrike">
                <a:solidFill>
                  <a:srgbClr val="F5F1E8"/>
                </a:solidFill>
                <a:latin typeface="Calibri"/>
                <a:ea typeface="Calibri"/>
                <a:cs typeface="Calibri"/>
                <a:sym typeface="Calibri"/>
              </a:rPr>
              <a:t>Like electricity. We're still finding uses.</a:t>
            </a:r>
            <a:endParaRPr b="0" i="0" sz="1800" u="none" cap="none" strike="noStrike">
              <a:solidFill>
                <a:schemeClr val="dk1"/>
              </a:solidFill>
              <a:latin typeface="Calibri"/>
              <a:ea typeface="Calibri"/>
              <a:cs typeface="Calibri"/>
              <a:sym typeface="Calibri"/>
            </a:endParaRPr>
          </a:p>
        </p:txBody>
      </p:sp>
      <p:sp>
        <p:nvSpPr>
          <p:cNvPr id="54" name="Google Shape;54;p6"/>
          <p:cNvSpPr/>
          <p:nvPr/>
        </p:nvSpPr>
        <p:spPr>
          <a:xfrm>
            <a:off x="548640" y="6217920"/>
            <a:ext cx="10972800"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5F1E8"/>
              </a:buClr>
              <a:buSzPts val="2000"/>
              <a:buFont typeface="Calibri"/>
              <a:buNone/>
            </a:pPr>
            <a:r>
              <a:rPr b="1" i="1" lang="en-US" sz="2000" u="none" cap="none" strike="noStrike">
                <a:solidFill>
                  <a:srgbClr val="F5F1E8"/>
                </a:solidFill>
                <a:latin typeface="Calibri"/>
                <a:ea typeface="Calibri"/>
                <a:cs typeface="Calibri"/>
                <a:sym typeface="Calibri"/>
              </a:rPr>
              <a:t>If it's a discovery — your job is to explore.</a:t>
            </a:r>
            <a:endParaRPr b="0" i="0" sz="2000" u="none" cap="none" strike="noStrike">
              <a:solidFill>
                <a:schemeClr val="dk1"/>
              </a:solidFill>
              <a:latin typeface="Calibri"/>
              <a:ea typeface="Calibri"/>
              <a:cs typeface="Calibri"/>
              <a:sym typeface="Calibri"/>
            </a:endParaRPr>
          </a:p>
        </p:txBody>
      </p:sp>
      <p:sp>
        <p:nvSpPr>
          <p:cNvPr id="55" name="Google Shape;55;p6"/>
          <p:cNvSpPr/>
          <p:nvPr/>
        </p:nvSpPr>
        <p:spPr>
          <a:xfrm>
            <a:off x="11338560" y="6446520"/>
            <a:ext cx="54864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C8C0B0"/>
              </a:buClr>
              <a:buSzPts val="1100"/>
              <a:buFont typeface="Calibri"/>
              <a:buNone/>
            </a:pPr>
            <a:r>
              <a:rPr b="0" i="0" lang="en-US" sz="1100" u="none" cap="none" strike="noStrike">
                <a:solidFill>
                  <a:srgbClr val="C8C0B0"/>
                </a:solidFill>
                <a:latin typeface="Calibri"/>
                <a:ea typeface="Calibri"/>
                <a:cs typeface="Calibri"/>
                <a:sym typeface="Calibri"/>
              </a:rPr>
              <a:t>03</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1E8"/>
        </a:solidFill>
      </p:bgPr>
    </p:bg>
    <p:spTree>
      <p:nvGrpSpPr>
        <p:cNvPr id="60" name="Shape 60"/>
        <p:cNvGrpSpPr/>
        <p:nvPr/>
      </p:nvGrpSpPr>
      <p:grpSpPr>
        <a:xfrm>
          <a:off x="0" y="0"/>
          <a:ext cx="0" cy="0"/>
          <a:chOff x="0" y="0"/>
          <a:chExt cx="0" cy="0"/>
        </a:xfrm>
      </p:grpSpPr>
      <p:sp>
        <p:nvSpPr>
          <p:cNvPr id="61" name="Google Shape;61;p7"/>
          <p:cNvSpPr/>
          <p:nvPr/>
        </p:nvSpPr>
        <p:spPr>
          <a:xfrm>
            <a:off x="548640" y="411480"/>
            <a:ext cx="91440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3E80"/>
              </a:buClr>
              <a:buSzPts val="1400"/>
              <a:buFont typeface="Calibri"/>
              <a:buNone/>
            </a:pPr>
            <a:r>
              <a:rPr b="1" i="0" lang="en-US" sz="1400" u="none" cap="none" strike="noStrike">
                <a:solidFill>
                  <a:srgbClr val="FF3E80"/>
                </a:solidFill>
                <a:latin typeface="Calibri"/>
                <a:ea typeface="Calibri"/>
                <a:cs typeface="Calibri"/>
                <a:sym typeface="Calibri"/>
              </a:rPr>
              <a:t>WHY WE'RE HERE</a:t>
            </a:r>
            <a:endParaRPr b="0" i="0" sz="1400" u="none" cap="none" strike="noStrike">
              <a:solidFill>
                <a:schemeClr val="dk1"/>
              </a:solidFill>
              <a:latin typeface="Calibri"/>
              <a:ea typeface="Calibri"/>
              <a:cs typeface="Calibri"/>
              <a:sym typeface="Calibri"/>
            </a:endParaRPr>
          </a:p>
        </p:txBody>
      </p:sp>
      <p:sp>
        <p:nvSpPr>
          <p:cNvPr id="62" name="Google Shape;62;p7"/>
          <p:cNvSpPr/>
          <p:nvPr/>
        </p:nvSpPr>
        <p:spPr>
          <a:xfrm>
            <a:off x="548640" y="1188720"/>
            <a:ext cx="1097280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3800"/>
              <a:buFont typeface="Calibri"/>
              <a:buNone/>
            </a:pPr>
            <a:r>
              <a:rPr b="0" i="0" lang="en-US" sz="3800" u="none" cap="none" strike="noStrike">
                <a:solidFill>
                  <a:srgbClr val="2C2C36"/>
                </a:solidFill>
                <a:latin typeface="Calibri"/>
                <a:ea typeface="Calibri"/>
                <a:cs typeface="Calibri"/>
                <a:sym typeface="Calibri"/>
              </a:rPr>
              <a:t>By the end of this workshop</a:t>
            </a:r>
            <a:endParaRPr b="0" i="0" sz="3800" u="none" cap="none" strike="noStrike">
              <a:solidFill>
                <a:schemeClr val="dk1"/>
              </a:solidFill>
              <a:latin typeface="Calibri"/>
              <a:ea typeface="Calibri"/>
              <a:cs typeface="Calibri"/>
              <a:sym typeface="Calibri"/>
            </a:endParaRPr>
          </a:p>
        </p:txBody>
      </p:sp>
      <p:sp>
        <p:nvSpPr>
          <p:cNvPr id="63" name="Google Shape;63;p7"/>
          <p:cNvSpPr/>
          <p:nvPr/>
        </p:nvSpPr>
        <p:spPr>
          <a:xfrm>
            <a:off x="548640" y="2011680"/>
            <a:ext cx="1097280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3800"/>
              <a:buFont typeface="Calibri"/>
              <a:buNone/>
            </a:pPr>
            <a:r>
              <a:rPr b="1" i="0" lang="en-US" sz="3800" u="none" cap="none" strike="noStrike">
                <a:solidFill>
                  <a:srgbClr val="2C2C36"/>
                </a:solidFill>
                <a:latin typeface="Calibri"/>
                <a:ea typeface="Calibri"/>
                <a:cs typeface="Calibri"/>
                <a:sym typeface="Calibri"/>
              </a:rPr>
              <a:t>you will be able to:</a:t>
            </a:r>
            <a:endParaRPr b="0" i="0" sz="3800" u="none" cap="none" strike="noStrike">
              <a:solidFill>
                <a:schemeClr val="dk1"/>
              </a:solidFill>
              <a:latin typeface="Calibri"/>
              <a:ea typeface="Calibri"/>
              <a:cs typeface="Calibri"/>
              <a:sym typeface="Calibri"/>
            </a:endParaRPr>
          </a:p>
        </p:txBody>
      </p:sp>
      <p:sp>
        <p:nvSpPr>
          <p:cNvPr id="64" name="Google Shape;64;p7"/>
          <p:cNvSpPr/>
          <p:nvPr/>
        </p:nvSpPr>
        <p:spPr>
          <a:xfrm>
            <a:off x="548640" y="2971800"/>
            <a:ext cx="731520" cy="64008"/>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p:nvPr/>
        </p:nvSpPr>
        <p:spPr>
          <a:xfrm>
            <a:off x="548640" y="3246120"/>
            <a:ext cx="10972800" cy="310896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2C2C36"/>
              </a:buClr>
              <a:buSzPts val="2600"/>
              <a:buFont typeface="Calibri"/>
              <a:buChar char="■"/>
            </a:pPr>
            <a:r>
              <a:rPr b="0" i="0" lang="en-US" sz="2600" u="none" cap="none" strike="noStrike">
                <a:solidFill>
                  <a:srgbClr val="2C2C36"/>
                </a:solidFill>
                <a:latin typeface="Calibri"/>
                <a:ea typeface="Calibri"/>
                <a:cs typeface="Calibri"/>
                <a:sym typeface="Calibri"/>
              </a:rPr>
              <a:t>See where the industry is going.</a:t>
            </a:r>
            <a:endParaRPr b="0" i="0" sz="2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2C2C36"/>
              </a:buClr>
              <a:buSzPts val="2600"/>
              <a:buFont typeface="Calibri"/>
              <a:buNone/>
            </a:pPr>
            <a:r>
              <a:rPr b="0" i="0" lang="en-US" sz="2600" u="none" cap="none" strike="noStrike">
                <a:solidFill>
                  <a:srgbClr val="2C2C36"/>
                </a:solidFill>
                <a:latin typeface="Calibri"/>
                <a:ea typeface="Calibri"/>
                <a:cs typeface="Calibri"/>
                <a:sym typeface="Calibri"/>
              </a:rPr>
              <a:t> </a:t>
            </a:r>
            <a:endParaRPr b="0" i="0" sz="2600" u="none" cap="none" strike="noStrike">
              <a:solidFill>
                <a:schemeClr val="dk1"/>
              </a:solidFill>
              <a:latin typeface="Calibri"/>
              <a:ea typeface="Calibri"/>
              <a:cs typeface="Calibri"/>
              <a:sym typeface="Calibri"/>
            </a:endParaRPr>
          </a:p>
          <a:p>
            <a:pPr indent="-342900" lvl="0" marL="342900" marR="0" rtl="0" algn="l">
              <a:spcBef>
                <a:spcPts val="0"/>
              </a:spcBef>
              <a:spcAft>
                <a:spcPts val="0"/>
              </a:spcAft>
              <a:buClr>
                <a:srgbClr val="2C2C36"/>
              </a:buClr>
              <a:buSzPts val="2600"/>
              <a:buFont typeface="Calibri"/>
              <a:buChar char="■"/>
            </a:pPr>
            <a:r>
              <a:rPr b="0" i="0" lang="en-US" sz="2600" u="none" cap="none" strike="noStrike">
                <a:solidFill>
                  <a:srgbClr val="2C2C36"/>
                </a:solidFill>
                <a:latin typeface="Calibri"/>
                <a:ea typeface="Calibri"/>
                <a:cs typeface="Calibri"/>
                <a:sym typeface="Calibri"/>
              </a:rPr>
              <a:t>Speak the language of AI products.</a:t>
            </a:r>
            <a:endParaRPr b="0" i="0" sz="2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2C2C36"/>
              </a:buClr>
              <a:buSzPts val="2600"/>
              <a:buFont typeface="Calibri"/>
              <a:buNone/>
            </a:pPr>
            <a:r>
              <a:rPr b="0" i="0" lang="en-US" sz="2600" u="none" cap="none" strike="noStrike">
                <a:solidFill>
                  <a:srgbClr val="2C2C36"/>
                </a:solidFill>
                <a:latin typeface="Calibri"/>
                <a:ea typeface="Calibri"/>
                <a:cs typeface="Calibri"/>
                <a:sym typeface="Calibri"/>
              </a:rPr>
              <a:t> </a:t>
            </a:r>
            <a:endParaRPr b="0" i="0" sz="2600" u="none" cap="none" strike="noStrike">
              <a:solidFill>
                <a:schemeClr val="dk1"/>
              </a:solidFill>
              <a:latin typeface="Calibri"/>
              <a:ea typeface="Calibri"/>
              <a:cs typeface="Calibri"/>
              <a:sym typeface="Calibri"/>
            </a:endParaRPr>
          </a:p>
          <a:p>
            <a:pPr indent="-342900" lvl="0" marL="342900" marR="0" rtl="0" algn="l">
              <a:spcBef>
                <a:spcPts val="0"/>
              </a:spcBef>
              <a:spcAft>
                <a:spcPts val="0"/>
              </a:spcAft>
              <a:buClr>
                <a:srgbClr val="2C2C36"/>
              </a:buClr>
              <a:buSzPts val="2600"/>
              <a:buFont typeface="Calibri"/>
              <a:buChar char="■"/>
            </a:pPr>
            <a:r>
              <a:rPr b="0" i="0" lang="en-US" sz="2600" u="none" cap="none" strike="noStrike">
                <a:solidFill>
                  <a:srgbClr val="2C2C36"/>
                </a:solidFill>
                <a:latin typeface="Calibri"/>
                <a:ea typeface="Calibri"/>
                <a:cs typeface="Calibri"/>
                <a:sym typeface="Calibri"/>
              </a:rPr>
              <a:t>Build one workflow for your portfolio.</a:t>
            </a:r>
            <a:endParaRPr b="0" i="0" sz="2600" u="none" cap="none" strike="noStrike">
              <a:solidFill>
                <a:schemeClr val="dk1"/>
              </a:solidFill>
              <a:latin typeface="Calibri"/>
              <a:ea typeface="Calibri"/>
              <a:cs typeface="Calibri"/>
              <a:sym typeface="Calibri"/>
            </a:endParaRPr>
          </a:p>
        </p:txBody>
      </p:sp>
      <p:sp>
        <p:nvSpPr>
          <p:cNvPr id="66" name="Google Shape;66;p7"/>
          <p:cNvSpPr/>
          <p:nvPr/>
        </p:nvSpPr>
        <p:spPr>
          <a:xfrm>
            <a:off x="11338560" y="6446520"/>
            <a:ext cx="54864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B6B6B"/>
              </a:buClr>
              <a:buSzPts val="1100"/>
              <a:buFont typeface="Calibri"/>
              <a:buNone/>
            </a:pPr>
            <a:r>
              <a:rPr b="0" i="0" lang="en-US" sz="1100" u="none" cap="none" strike="noStrike">
                <a:solidFill>
                  <a:srgbClr val="6B6B6B"/>
                </a:solidFill>
                <a:latin typeface="Calibri"/>
                <a:ea typeface="Calibri"/>
                <a:cs typeface="Calibri"/>
                <a:sym typeface="Calibri"/>
              </a:rPr>
              <a:t>04</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1E8"/>
        </a:solidFill>
      </p:bgPr>
    </p:bg>
    <p:spTree>
      <p:nvGrpSpPr>
        <p:cNvPr id="71" name="Shape 71"/>
        <p:cNvGrpSpPr/>
        <p:nvPr/>
      </p:nvGrpSpPr>
      <p:grpSpPr>
        <a:xfrm>
          <a:off x="0" y="0"/>
          <a:ext cx="0" cy="0"/>
          <a:chOff x="0" y="0"/>
          <a:chExt cx="0" cy="0"/>
        </a:xfrm>
      </p:grpSpPr>
      <p:sp>
        <p:nvSpPr>
          <p:cNvPr id="72" name="Google Shape;72;p8"/>
          <p:cNvSpPr/>
          <p:nvPr/>
        </p:nvSpPr>
        <p:spPr>
          <a:xfrm>
            <a:off x="548640" y="411480"/>
            <a:ext cx="91440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3E80"/>
              </a:buClr>
              <a:buSzPts val="1400"/>
              <a:buFont typeface="Calibri"/>
              <a:buNone/>
            </a:pPr>
            <a:r>
              <a:rPr b="1" i="0" lang="en-US" sz="1400" u="none" cap="none" strike="noStrike">
                <a:solidFill>
                  <a:srgbClr val="FF3E80"/>
                </a:solidFill>
                <a:latin typeface="Calibri"/>
                <a:ea typeface="Calibri"/>
                <a:cs typeface="Calibri"/>
                <a:sym typeface="Calibri"/>
              </a:rPr>
              <a:t>VOCABULARY  ·  90 SECONDS</a:t>
            </a:r>
            <a:endParaRPr b="0" i="0" sz="1400" u="none" cap="none" strike="noStrike">
              <a:solidFill>
                <a:schemeClr val="dk1"/>
              </a:solidFill>
              <a:latin typeface="Calibri"/>
              <a:ea typeface="Calibri"/>
              <a:cs typeface="Calibri"/>
              <a:sym typeface="Calibri"/>
            </a:endParaRPr>
          </a:p>
        </p:txBody>
      </p:sp>
      <p:sp>
        <p:nvSpPr>
          <p:cNvPr id="73" name="Google Shape;73;p8"/>
          <p:cNvSpPr/>
          <p:nvPr/>
        </p:nvSpPr>
        <p:spPr>
          <a:xfrm>
            <a:off x="548640" y="868680"/>
            <a:ext cx="10972800" cy="10058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5000"/>
              <a:buFont typeface="Calibri"/>
              <a:buNone/>
            </a:pPr>
            <a:r>
              <a:rPr b="1" i="1" lang="en-US" sz="5000" u="none" cap="none" strike="noStrike">
                <a:solidFill>
                  <a:srgbClr val="2C2C36"/>
                </a:solidFill>
                <a:latin typeface="Calibri"/>
                <a:ea typeface="Calibri"/>
                <a:cs typeface="Calibri"/>
                <a:sym typeface="Calibri"/>
              </a:rPr>
              <a:t>What even is AI?</a:t>
            </a:r>
            <a:endParaRPr b="0" i="0" sz="5000" u="none" cap="none" strike="noStrike">
              <a:solidFill>
                <a:schemeClr val="dk1"/>
              </a:solidFill>
              <a:latin typeface="Calibri"/>
              <a:ea typeface="Calibri"/>
              <a:cs typeface="Calibri"/>
              <a:sym typeface="Calibri"/>
            </a:endParaRPr>
          </a:p>
        </p:txBody>
      </p:sp>
      <p:sp>
        <p:nvSpPr>
          <p:cNvPr id="74" name="Google Shape;74;p8"/>
          <p:cNvSpPr/>
          <p:nvPr/>
        </p:nvSpPr>
        <p:spPr>
          <a:xfrm>
            <a:off x="548640" y="2240280"/>
            <a:ext cx="5394960" cy="1965960"/>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5400000" dist="254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p:nvPr/>
        </p:nvSpPr>
        <p:spPr>
          <a:xfrm>
            <a:off x="548640" y="2240280"/>
            <a:ext cx="73152" cy="196596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8"/>
          <p:cNvSpPr/>
          <p:nvPr/>
        </p:nvSpPr>
        <p:spPr>
          <a:xfrm>
            <a:off x="822960" y="2423160"/>
            <a:ext cx="484632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2200"/>
              <a:buFont typeface="Calibri"/>
              <a:buNone/>
            </a:pPr>
            <a:r>
              <a:rPr b="1" i="0" lang="en-US" sz="2200" u="none" cap="none" strike="noStrike">
                <a:solidFill>
                  <a:srgbClr val="FF3E80"/>
                </a:solidFill>
                <a:latin typeface="Calibri"/>
                <a:ea typeface="Calibri"/>
                <a:cs typeface="Calibri"/>
                <a:sym typeface="Calibri"/>
              </a:rPr>
              <a:t>MODEL</a:t>
            </a:r>
            <a:endParaRPr b="0" i="0" sz="2200" u="none" cap="none" strike="noStrike">
              <a:solidFill>
                <a:schemeClr val="dk1"/>
              </a:solidFill>
              <a:latin typeface="Calibri"/>
              <a:ea typeface="Calibri"/>
              <a:cs typeface="Calibri"/>
              <a:sym typeface="Calibri"/>
            </a:endParaRPr>
          </a:p>
        </p:txBody>
      </p:sp>
      <p:sp>
        <p:nvSpPr>
          <p:cNvPr id="77" name="Google Shape;77;p8"/>
          <p:cNvSpPr/>
          <p:nvPr/>
        </p:nvSpPr>
        <p:spPr>
          <a:xfrm>
            <a:off x="822960" y="2926080"/>
            <a:ext cx="484632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1" i="0" lang="en-US" sz="2200" u="none" cap="none" strike="noStrike">
                <a:solidFill>
                  <a:srgbClr val="2C2C36"/>
                </a:solidFill>
                <a:latin typeface="Calibri"/>
                <a:ea typeface="Calibri"/>
                <a:cs typeface="Calibri"/>
                <a:sym typeface="Calibri"/>
              </a:rPr>
              <a:t>Math that learned a pattern.</a:t>
            </a:r>
            <a:endParaRPr b="0" i="0" sz="2200" u="none" cap="none" strike="noStrike">
              <a:solidFill>
                <a:schemeClr val="dk1"/>
              </a:solidFill>
              <a:latin typeface="Calibri"/>
              <a:ea typeface="Calibri"/>
              <a:cs typeface="Calibri"/>
              <a:sym typeface="Calibri"/>
            </a:endParaRPr>
          </a:p>
        </p:txBody>
      </p:sp>
      <p:sp>
        <p:nvSpPr>
          <p:cNvPr id="78" name="Google Shape;78;p8"/>
          <p:cNvSpPr/>
          <p:nvPr/>
        </p:nvSpPr>
        <p:spPr>
          <a:xfrm>
            <a:off x="822960" y="3566160"/>
            <a:ext cx="484632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B6B"/>
              </a:buClr>
              <a:buSzPts val="1700"/>
              <a:buFont typeface="Calibri"/>
              <a:buNone/>
            </a:pPr>
            <a:r>
              <a:rPr b="0" i="1" lang="en-US" sz="1700" u="none" cap="none" strike="noStrike">
                <a:solidFill>
                  <a:srgbClr val="6B6B6B"/>
                </a:solidFill>
                <a:latin typeface="Calibri"/>
                <a:ea typeface="Calibri"/>
                <a:cs typeface="Calibri"/>
                <a:sym typeface="Calibri"/>
              </a:rPr>
              <a:t>Recognizes a cat in a photo.</a:t>
            </a:r>
            <a:endParaRPr b="0" i="0" sz="1700" u="none" cap="none" strike="noStrike">
              <a:solidFill>
                <a:schemeClr val="dk1"/>
              </a:solidFill>
              <a:latin typeface="Calibri"/>
              <a:ea typeface="Calibri"/>
              <a:cs typeface="Calibri"/>
              <a:sym typeface="Calibri"/>
            </a:endParaRPr>
          </a:p>
        </p:txBody>
      </p:sp>
      <p:sp>
        <p:nvSpPr>
          <p:cNvPr id="79" name="Google Shape;79;p8"/>
          <p:cNvSpPr/>
          <p:nvPr/>
        </p:nvSpPr>
        <p:spPr>
          <a:xfrm>
            <a:off x="6217920" y="2240280"/>
            <a:ext cx="5394960" cy="1965960"/>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5400000" dist="254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a:off x="6217920" y="2240280"/>
            <a:ext cx="73152" cy="196596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
          <p:cNvSpPr/>
          <p:nvPr/>
        </p:nvSpPr>
        <p:spPr>
          <a:xfrm>
            <a:off x="6492240" y="2423160"/>
            <a:ext cx="484632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2200"/>
              <a:buFont typeface="Calibri"/>
              <a:buNone/>
            </a:pPr>
            <a:r>
              <a:rPr b="1" i="0" lang="en-US" sz="2200" u="none" cap="none" strike="noStrike">
                <a:solidFill>
                  <a:srgbClr val="FF3E80"/>
                </a:solidFill>
                <a:latin typeface="Calibri"/>
                <a:ea typeface="Calibri"/>
                <a:cs typeface="Calibri"/>
                <a:sym typeface="Calibri"/>
              </a:rPr>
              <a:t>LLM</a:t>
            </a:r>
            <a:endParaRPr b="0" i="0" sz="2200" u="none" cap="none" strike="noStrike">
              <a:solidFill>
                <a:schemeClr val="dk1"/>
              </a:solidFill>
              <a:latin typeface="Calibri"/>
              <a:ea typeface="Calibri"/>
              <a:cs typeface="Calibri"/>
              <a:sym typeface="Calibri"/>
            </a:endParaRPr>
          </a:p>
        </p:txBody>
      </p:sp>
      <p:sp>
        <p:nvSpPr>
          <p:cNvPr id="82" name="Google Shape;82;p8"/>
          <p:cNvSpPr/>
          <p:nvPr/>
        </p:nvSpPr>
        <p:spPr>
          <a:xfrm>
            <a:off x="6492240" y="2926080"/>
            <a:ext cx="484632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1" i="0" lang="en-US" sz="2200" u="none" cap="none" strike="noStrike">
                <a:solidFill>
                  <a:srgbClr val="2C2C36"/>
                </a:solidFill>
                <a:latin typeface="Calibri"/>
                <a:ea typeface="Calibri"/>
                <a:cs typeface="Calibri"/>
                <a:sym typeface="Calibri"/>
              </a:rPr>
              <a:t>A model that learned words.</a:t>
            </a:r>
            <a:endParaRPr b="0" i="0" sz="2200" u="none" cap="none" strike="noStrike">
              <a:solidFill>
                <a:schemeClr val="dk1"/>
              </a:solidFill>
              <a:latin typeface="Calibri"/>
              <a:ea typeface="Calibri"/>
              <a:cs typeface="Calibri"/>
              <a:sym typeface="Calibri"/>
            </a:endParaRPr>
          </a:p>
        </p:txBody>
      </p:sp>
      <p:sp>
        <p:nvSpPr>
          <p:cNvPr id="83" name="Google Shape;83;p8"/>
          <p:cNvSpPr/>
          <p:nvPr/>
        </p:nvSpPr>
        <p:spPr>
          <a:xfrm>
            <a:off x="6492240" y="3566160"/>
            <a:ext cx="484632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B6B"/>
              </a:buClr>
              <a:buSzPts val="1700"/>
              <a:buFont typeface="Calibri"/>
              <a:buNone/>
            </a:pPr>
            <a:r>
              <a:rPr b="0" i="1" lang="en-US" sz="1700" u="none" cap="none" strike="noStrike">
                <a:solidFill>
                  <a:srgbClr val="6B6B6B"/>
                </a:solidFill>
                <a:latin typeface="Calibri"/>
                <a:ea typeface="Calibri"/>
                <a:cs typeface="Calibri"/>
                <a:sym typeface="Calibri"/>
              </a:rPr>
              <a:t>ChatGPT. Claude. Gemini.</a:t>
            </a:r>
            <a:endParaRPr b="0" i="0" sz="1700" u="none" cap="none" strike="noStrike">
              <a:solidFill>
                <a:schemeClr val="dk1"/>
              </a:solidFill>
              <a:latin typeface="Calibri"/>
              <a:ea typeface="Calibri"/>
              <a:cs typeface="Calibri"/>
              <a:sym typeface="Calibri"/>
            </a:endParaRPr>
          </a:p>
        </p:txBody>
      </p:sp>
      <p:sp>
        <p:nvSpPr>
          <p:cNvPr id="84" name="Google Shape;84;p8"/>
          <p:cNvSpPr/>
          <p:nvPr/>
        </p:nvSpPr>
        <p:spPr>
          <a:xfrm>
            <a:off x="548640" y="4480560"/>
            <a:ext cx="5394960" cy="1965960"/>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5400000" dist="254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
          <p:cNvSpPr/>
          <p:nvPr/>
        </p:nvSpPr>
        <p:spPr>
          <a:xfrm>
            <a:off x="548640" y="4480560"/>
            <a:ext cx="73152" cy="196596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p:nvPr/>
        </p:nvSpPr>
        <p:spPr>
          <a:xfrm>
            <a:off x="822960" y="4663440"/>
            <a:ext cx="484632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2200"/>
              <a:buFont typeface="Calibri"/>
              <a:buNone/>
            </a:pPr>
            <a:r>
              <a:rPr b="1" i="0" lang="en-US" sz="2200" u="none" cap="none" strike="noStrike">
                <a:solidFill>
                  <a:srgbClr val="FF3E80"/>
                </a:solidFill>
                <a:latin typeface="Calibri"/>
                <a:ea typeface="Calibri"/>
                <a:cs typeface="Calibri"/>
                <a:sym typeface="Calibri"/>
              </a:rPr>
              <a:t>GENERATIVE AI</a:t>
            </a:r>
            <a:endParaRPr b="0" i="0" sz="2200" u="none" cap="none" strike="noStrike">
              <a:solidFill>
                <a:schemeClr val="dk1"/>
              </a:solidFill>
              <a:latin typeface="Calibri"/>
              <a:ea typeface="Calibri"/>
              <a:cs typeface="Calibri"/>
              <a:sym typeface="Calibri"/>
            </a:endParaRPr>
          </a:p>
        </p:txBody>
      </p:sp>
      <p:sp>
        <p:nvSpPr>
          <p:cNvPr id="87" name="Google Shape;87;p8"/>
          <p:cNvSpPr/>
          <p:nvPr/>
        </p:nvSpPr>
        <p:spPr>
          <a:xfrm>
            <a:off x="822960" y="5166360"/>
            <a:ext cx="484632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1" i="0" lang="en-US" sz="2200" u="none" cap="none" strike="noStrike">
                <a:solidFill>
                  <a:srgbClr val="2C2C36"/>
                </a:solidFill>
                <a:latin typeface="Calibri"/>
                <a:ea typeface="Calibri"/>
                <a:cs typeface="Calibri"/>
                <a:sym typeface="Calibri"/>
              </a:rPr>
              <a:t>It creates, not just classifies.</a:t>
            </a:r>
            <a:endParaRPr b="0" i="0" sz="2200" u="none" cap="none" strike="noStrike">
              <a:solidFill>
                <a:schemeClr val="dk1"/>
              </a:solidFill>
              <a:latin typeface="Calibri"/>
              <a:ea typeface="Calibri"/>
              <a:cs typeface="Calibri"/>
              <a:sym typeface="Calibri"/>
            </a:endParaRPr>
          </a:p>
        </p:txBody>
      </p:sp>
      <p:sp>
        <p:nvSpPr>
          <p:cNvPr id="88" name="Google Shape;88;p8"/>
          <p:cNvSpPr/>
          <p:nvPr/>
        </p:nvSpPr>
        <p:spPr>
          <a:xfrm>
            <a:off x="822960" y="5806440"/>
            <a:ext cx="484632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B6B"/>
              </a:buClr>
              <a:buSzPts val="1700"/>
              <a:buFont typeface="Calibri"/>
              <a:buNone/>
            </a:pPr>
            <a:r>
              <a:rPr b="0" i="1" lang="en-US" sz="1700" u="none" cap="none" strike="noStrike">
                <a:solidFill>
                  <a:srgbClr val="6B6B6B"/>
                </a:solidFill>
                <a:latin typeface="Calibri"/>
                <a:ea typeface="Calibri"/>
                <a:cs typeface="Calibri"/>
                <a:sym typeface="Calibri"/>
              </a:rPr>
              <a:t>Midjourney makes images.</a:t>
            </a:r>
            <a:endParaRPr b="0" i="0" sz="1700" u="none" cap="none" strike="noStrike">
              <a:solidFill>
                <a:schemeClr val="dk1"/>
              </a:solidFill>
              <a:latin typeface="Calibri"/>
              <a:ea typeface="Calibri"/>
              <a:cs typeface="Calibri"/>
              <a:sym typeface="Calibri"/>
            </a:endParaRPr>
          </a:p>
        </p:txBody>
      </p:sp>
      <p:sp>
        <p:nvSpPr>
          <p:cNvPr id="89" name="Google Shape;89;p8"/>
          <p:cNvSpPr/>
          <p:nvPr/>
        </p:nvSpPr>
        <p:spPr>
          <a:xfrm>
            <a:off x="6217920" y="4480560"/>
            <a:ext cx="5394960" cy="1965960"/>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5400000" dist="254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8"/>
          <p:cNvSpPr/>
          <p:nvPr/>
        </p:nvSpPr>
        <p:spPr>
          <a:xfrm>
            <a:off x="6217920" y="4480560"/>
            <a:ext cx="73152" cy="196596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6492240" y="4663440"/>
            <a:ext cx="484632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2200"/>
              <a:buFont typeface="Calibri"/>
              <a:buNone/>
            </a:pPr>
            <a:r>
              <a:rPr b="1" i="0" lang="en-US" sz="2200" u="none" cap="none" strike="noStrike">
                <a:solidFill>
                  <a:srgbClr val="FF3E80"/>
                </a:solidFill>
                <a:latin typeface="Calibri"/>
                <a:ea typeface="Calibri"/>
                <a:cs typeface="Calibri"/>
                <a:sym typeface="Calibri"/>
              </a:rPr>
              <a:t>AGENTIC AI</a:t>
            </a:r>
            <a:endParaRPr b="0" i="0" sz="2200" u="none" cap="none" strike="noStrike">
              <a:solidFill>
                <a:schemeClr val="dk1"/>
              </a:solidFill>
              <a:latin typeface="Calibri"/>
              <a:ea typeface="Calibri"/>
              <a:cs typeface="Calibri"/>
              <a:sym typeface="Calibri"/>
            </a:endParaRPr>
          </a:p>
        </p:txBody>
      </p:sp>
      <p:sp>
        <p:nvSpPr>
          <p:cNvPr id="92" name="Google Shape;92;p8"/>
          <p:cNvSpPr/>
          <p:nvPr/>
        </p:nvSpPr>
        <p:spPr>
          <a:xfrm>
            <a:off x="6492240" y="5166360"/>
            <a:ext cx="484632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1" i="0" lang="en-US" sz="2200" u="none" cap="none" strike="noStrike">
                <a:solidFill>
                  <a:srgbClr val="2C2C36"/>
                </a:solidFill>
                <a:latin typeface="Calibri"/>
                <a:ea typeface="Calibri"/>
                <a:cs typeface="Calibri"/>
                <a:sym typeface="Calibri"/>
              </a:rPr>
              <a:t>It acts, not just answers.</a:t>
            </a:r>
            <a:endParaRPr b="0" i="0" sz="2200" u="none" cap="none" strike="noStrike">
              <a:solidFill>
                <a:schemeClr val="dk1"/>
              </a:solidFill>
              <a:latin typeface="Calibri"/>
              <a:ea typeface="Calibri"/>
              <a:cs typeface="Calibri"/>
              <a:sym typeface="Calibri"/>
            </a:endParaRPr>
          </a:p>
        </p:txBody>
      </p:sp>
      <p:sp>
        <p:nvSpPr>
          <p:cNvPr id="93" name="Google Shape;93;p8"/>
          <p:cNvSpPr/>
          <p:nvPr/>
        </p:nvSpPr>
        <p:spPr>
          <a:xfrm>
            <a:off x="6492240" y="5806440"/>
            <a:ext cx="484632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B6B"/>
              </a:buClr>
              <a:buSzPts val="1700"/>
              <a:buFont typeface="Calibri"/>
              <a:buNone/>
            </a:pPr>
            <a:r>
              <a:rPr b="0" i="1" lang="en-US" sz="1700" u="none" cap="none" strike="noStrike">
                <a:solidFill>
                  <a:srgbClr val="6B6B6B"/>
                </a:solidFill>
                <a:latin typeface="Calibri"/>
                <a:ea typeface="Calibri"/>
                <a:cs typeface="Calibri"/>
                <a:sym typeface="Calibri"/>
              </a:rPr>
              <a:t>Books your flight for you.</a:t>
            </a:r>
            <a:endParaRPr b="0" i="0" sz="1700" u="none" cap="none" strike="noStrike">
              <a:solidFill>
                <a:schemeClr val="dk1"/>
              </a:solidFill>
              <a:latin typeface="Calibri"/>
              <a:ea typeface="Calibri"/>
              <a:cs typeface="Calibri"/>
              <a:sym typeface="Calibri"/>
            </a:endParaRPr>
          </a:p>
        </p:txBody>
      </p:sp>
      <p:sp>
        <p:nvSpPr>
          <p:cNvPr id="94" name="Google Shape;94;p8"/>
          <p:cNvSpPr/>
          <p:nvPr/>
        </p:nvSpPr>
        <p:spPr>
          <a:xfrm>
            <a:off x="11338560" y="6446520"/>
            <a:ext cx="54864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B6B6B"/>
              </a:buClr>
              <a:buSzPts val="1100"/>
              <a:buFont typeface="Calibri"/>
              <a:buNone/>
            </a:pPr>
            <a:r>
              <a:rPr b="0" i="0" lang="en-US" sz="1100" u="none" cap="none" strike="noStrike">
                <a:solidFill>
                  <a:srgbClr val="6B6B6B"/>
                </a:solidFill>
                <a:latin typeface="Calibri"/>
                <a:ea typeface="Calibri"/>
                <a:cs typeface="Calibri"/>
                <a:sym typeface="Calibri"/>
              </a:rPr>
              <a:t>05</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1E8"/>
        </a:solidFill>
      </p:bgPr>
    </p:bg>
    <p:spTree>
      <p:nvGrpSpPr>
        <p:cNvPr id="99" name="Shape 99"/>
        <p:cNvGrpSpPr/>
        <p:nvPr/>
      </p:nvGrpSpPr>
      <p:grpSpPr>
        <a:xfrm>
          <a:off x="0" y="0"/>
          <a:ext cx="0" cy="0"/>
          <a:chOff x="0" y="0"/>
          <a:chExt cx="0" cy="0"/>
        </a:xfrm>
      </p:grpSpPr>
      <p:sp>
        <p:nvSpPr>
          <p:cNvPr id="100" name="Google Shape;100;p9"/>
          <p:cNvSpPr/>
          <p:nvPr/>
        </p:nvSpPr>
        <p:spPr>
          <a:xfrm>
            <a:off x="548640" y="411480"/>
            <a:ext cx="91440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3E80"/>
              </a:buClr>
              <a:buSzPts val="1400"/>
              <a:buFont typeface="Calibri"/>
              <a:buNone/>
            </a:pPr>
            <a:r>
              <a:rPr b="1" i="0" lang="en-US" sz="1400" u="none" cap="none" strike="noStrike">
                <a:solidFill>
                  <a:srgbClr val="FF3E80"/>
                </a:solidFill>
                <a:latin typeface="Calibri"/>
                <a:ea typeface="Calibri"/>
                <a:cs typeface="Calibri"/>
                <a:sym typeface="Calibri"/>
              </a:rPr>
              <a:t>PICK YOUR TOOL  ·  90 SECONDS</a:t>
            </a:r>
            <a:endParaRPr b="0" i="0" sz="1400" u="none" cap="none" strike="noStrike">
              <a:solidFill>
                <a:schemeClr val="dk1"/>
              </a:solidFill>
              <a:latin typeface="Calibri"/>
              <a:ea typeface="Calibri"/>
              <a:cs typeface="Calibri"/>
              <a:sym typeface="Calibri"/>
            </a:endParaRPr>
          </a:p>
        </p:txBody>
      </p:sp>
      <p:sp>
        <p:nvSpPr>
          <p:cNvPr id="101" name="Google Shape;101;p9"/>
          <p:cNvSpPr/>
          <p:nvPr/>
        </p:nvSpPr>
        <p:spPr>
          <a:xfrm>
            <a:off x="548640" y="868680"/>
            <a:ext cx="109728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3800"/>
              <a:buFont typeface="Calibri"/>
              <a:buNone/>
            </a:pPr>
            <a:r>
              <a:rPr b="0" i="0" lang="en-US" sz="3800" u="none" cap="none" strike="noStrike">
                <a:solidFill>
                  <a:srgbClr val="2C2C36"/>
                </a:solidFill>
                <a:latin typeface="Calibri"/>
                <a:ea typeface="Calibri"/>
                <a:cs typeface="Calibri"/>
                <a:sym typeface="Calibri"/>
              </a:rPr>
              <a:t>AI isn't one thing.</a:t>
            </a:r>
            <a:endParaRPr b="0" i="0" sz="3800" u="none" cap="none" strike="noStrike">
              <a:solidFill>
                <a:schemeClr val="dk1"/>
              </a:solidFill>
              <a:latin typeface="Calibri"/>
              <a:ea typeface="Calibri"/>
              <a:cs typeface="Calibri"/>
              <a:sym typeface="Calibri"/>
            </a:endParaRPr>
          </a:p>
        </p:txBody>
      </p:sp>
      <p:sp>
        <p:nvSpPr>
          <p:cNvPr id="102" name="Google Shape;102;p9"/>
          <p:cNvSpPr/>
          <p:nvPr/>
        </p:nvSpPr>
        <p:spPr>
          <a:xfrm>
            <a:off x="548640" y="1645920"/>
            <a:ext cx="109728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3800"/>
              <a:buFont typeface="Calibri"/>
              <a:buNone/>
            </a:pPr>
            <a:r>
              <a:rPr b="1" i="0" lang="en-US" sz="3800" u="none" cap="none" strike="noStrike">
                <a:solidFill>
                  <a:srgbClr val="2C2C36"/>
                </a:solidFill>
                <a:latin typeface="Calibri"/>
                <a:ea typeface="Calibri"/>
                <a:cs typeface="Calibri"/>
                <a:sym typeface="Calibri"/>
              </a:rPr>
              <a:t>It's a toolbox. Pick right.</a:t>
            </a:r>
            <a:endParaRPr b="0" i="0" sz="3800" u="none" cap="none" strike="noStrike">
              <a:solidFill>
                <a:schemeClr val="dk1"/>
              </a:solidFill>
              <a:latin typeface="Calibri"/>
              <a:ea typeface="Calibri"/>
              <a:cs typeface="Calibri"/>
              <a:sym typeface="Calibri"/>
            </a:endParaRPr>
          </a:p>
        </p:txBody>
      </p:sp>
      <p:sp>
        <p:nvSpPr>
          <p:cNvPr id="103" name="Google Shape;103;p9"/>
          <p:cNvSpPr/>
          <p:nvPr/>
        </p:nvSpPr>
        <p:spPr>
          <a:xfrm>
            <a:off x="548640" y="2880360"/>
            <a:ext cx="3611880" cy="1554480"/>
          </a:xfrm>
          <a:prstGeom prst="rect">
            <a:avLst/>
          </a:prstGeom>
          <a:solidFill>
            <a:srgbClr val="FFFFFF"/>
          </a:solidFill>
          <a:ln cap="flat" cmpd="sng" w="12700">
            <a:solidFill>
              <a:srgbClr val="FFFFFF"/>
            </a:solidFill>
            <a:prstDash val="solid"/>
            <a:round/>
            <a:headEnd len="sm" w="sm" type="none"/>
            <a:tailEnd len="sm" w="sm" type="none"/>
          </a:ln>
          <a:effectLst>
            <a:outerShdw blurRad="76200" rotWithShape="0" algn="bl" dir="5400000" dist="25400">
              <a:srgbClr val="000000">
                <a:alpha val="509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9"/>
          <p:cNvSpPr/>
          <p:nvPr/>
        </p:nvSpPr>
        <p:spPr>
          <a:xfrm>
            <a:off x="548640" y="2880360"/>
            <a:ext cx="54864" cy="155448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9"/>
          <p:cNvSpPr/>
          <p:nvPr/>
        </p:nvSpPr>
        <p:spPr>
          <a:xfrm>
            <a:off x="777240" y="3063240"/>
            <a:ext cx="324612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800"/>
              <a:buFont typeface="Calibri"/>
              <a:buNone/>
            </a:pPr>
            <a:r>
              <a:rPr b="1" i="0" lang="en-US" sz="1800" u="none" cap="none" strike="noStrike">
                <a:solidFill>
                  <a:srgbClr val="FF3E80"/>
                </a:solidFill>
                <a:latin typeface="Calibri"/>
                <a:ea typeface="Calibri"/>
                <a:cs typeface="Calibri"/>
                <a:sym typeface="Calibri"/>
              </a:rPr>
              <a:t>CLAUDE</a:t>
            </a:r>
            <a:endParaRPr b="0" i="0" sz="1800" u="none" cap="none" strike="noStrike">
              <a:solidFill>
                <a:schemeClr val="dk1"/>
              </a:solidFill>
              <a:latin typeface="Calibri"/>
              <a:ea typeface="Calibri"/>
              <a:cs typeface="Calibri"/>
              <a:sym typeface="Calibri"/>
            </a:endParaRPr>
          </a:p>
        </p:txBody>
      </p:sp>
      <p:sp>
        <p:nvSpPr>
          <p:cNvPr id="106" name="Google Shape;106;p9"/>
          <p:cNvSpPr/>
          <p:nvPr/>
        </p:nvSpPr>
        <p:spPr>
          <a:xfrm>
            <a:off x="777240" y="3566160"/>
            <a:ext cx="324612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1900"/>
              <a:buFont typeface="Calibri"/>
              <a:buNone/>
            </a:pPr>
            <a:r>
              <a:rPr b="1" i="0" lang="en-US" sz="1900" u="none" cap="none" strike="noStrike">
                <a:solidFill>
                  <a:srgbClr val="2C2C36"/>
                </a:solidFill>
                <a:latin typeface="Calibri"/>
                <a:ea typeface="Calibri"/>
                <a:cs typeface="Calibri"/>
                <a:sym typeface="Calibri"/>
              </a:rPr>
              <a:t>Long writing. Nuance.</a:t>
            </a:r>
            <a:endParaRPr b="0" i="0" sz="1900" u="none" cap="none" strike="noStrike">
              <a:solidFill>
                <a:schemeClr val="dk1"/>
              </a:solidFill>
              <a:latin typeface="Calibri"/>
              <a:ea typeface="Calibri"/>
              <a:cs typeface="Calibri"/>
              <a:sym typeface="Calibri"/>
            </a:endParaRPr>
          </a:p>
        </p:txBody>
      </p:sp>
      <p:sp>
        <p:nvSpPr>
          <p:cNvPr id="107" name="Google Shape;107;p9"/>
          <p:cNvSpPr/>
          <p:nvPr/>
        </p:nvSpPr>
        <p:spPr>
          <a:xfrm>
            <a:off x="4343400" y="2880360"/>
            <a:ext cx="3611880" cy="1554480"/>
          </a:xfrm>
          <a:prstGeom prst="rect">
            <a:avLst/>
          </a:prstGeom>
          <a:solidFill>
            <a:srgbClr val="FFFFFF"/>
          </a:solidFill>
          <a:ln cap="flat" cmpd="sng" w="12700">
            <a:solidFill>
              <a:srgbClr val="FFFFFF"/>
            </a:solidFill>
            <a:prstDash val="solid"/>
            <a:round/>
            <a:headEnd len="sm" w="sm" type="none"/>
            <a:tailEnd len="sm" w="sm" type="none"/>
          </a:ln>
          <a:effectLst>
            <a:outerShdw blurRad="76200" rotWithShape="0" algn="bl" dir="5400000" dist="25400">
              <a:srgbClr val="000000">
                <a:alpha val="509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9"/>
          <p:cNvSpPr/>
          <p:nvPr/>
        </p:nvSpPr>
        <p:spPr>
          <a:xfrm>
            <a:off x="4343400" y="2880360"/>
            <a:ext cx="54864" cy="155448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9"/>
          <p:cNvSpPr/>
          <p:nvPr/>
        </p:nvSpPr>
        <p:spPr>
          <a:xfrm>
            <a:off x="4572000" y="3063240"/>
            <a:ext cx="324612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800"/>
              <a:buFont typeface="Calibri"/>
              <a:buNone/>
            </a:pPr>
            <a:r>
              <a:rPr b="1" i="0" lang="en-US" sz="1800" u="none" cap="none" strike="noStrike">
                <a:solidFill>
                  <a:srgbClr val="FF3E80"/>
                </a:solidFill>
                <a:latin typeface="Calibri"/>
                <a:ea typeface="Calibri"/>
                <a:cs typeface="Calibri"/>
                <a:sym typeface="Calibri"/>
              </a:rPr>
              <a:t>CHATGPT</a:t>
            </a:r>
            <a:endParaRPr b="0" i="0" sz="1800" u="none" cap="none" strike="noStrike">
              <a:solidFill>
                <a:schemeClr val="dk1"/>
              </a:solidFill>
              <a:latin typeface="Calibri"/>
              <a:ea typeface="Calibri"/>
              <a:cs typeface="Calibri"/>
              <a:sym typeface="Calibri"/>
            </a:endParaRPr>
          </a:p>
        </p:txBody>
      </p:sp>
      <p:sp>
        <p:nvSpPr>
          <p:cNvPr id="110" name="Google Shape;110;p9"/>
          <p:cNvSpPr/>
          <p:nvPr/>
        </p:nvSpPr>
        <p:spPr>
          <a:xfrm>
            <a:off x="4572000" y="3566160"/>
            <a:ext cx="324612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1900"/>
              <a:buFont typeface="Calibri"/>
              <a:buNone/>
            </a:pPr>
            <a:r>
              <a:rPr b="1" i="0" lang="en-US" sz="1900" u="none" cap="none" strike="noStrike">
                <a:solidFill>
                  <a:srgbClr val="2C2C36"/>
                </a:solidFill>
                <a:latin typeface="Calibri"/>
                <a:ea typeface="Calibri"/>
                <a:cs typeface="Calibri"/>
                <a:sym typeface="Calibri"/>
              </a:rPr>
              <a:t>Reasoning. General use.</a:t>
            </a:r>
            <a:endParaRPr b="0" i="0" sz="1900" u="none" cap="none" strike="noStrike">
              <a:solidFill>
                <a:schemeClr val="dk1"/>
              </a:solidFill>
              <a:latin typeface="Calibri"/>
              <a:ea typeface="Calibri"/>
              <a:cs typeface="Calibri"/>
              <a:sym typeface="Calibri"/>
            </a:endParaRPr>
          </a:p>
        </p:txBody>
      </p:sp>
      <p:sp>
        <p:nvSpPr>
          <p:cNvPr id="111" name="Google Shape;111;p9"/>
          <p:cNvSpPr/>
          <p:nvPr/>
        </p:nvSpPr>
        <p:spPr>
          <a:xfrm>
            <a:off x="8138160" y="2880360"/>
            <a:ext cx="3611880" cy="1554480"/>
          </a:xfrm>
          <a:prstGeom prst="rect">
            <a:avLst/>
          </a:prstGeom>
          <a:solidFill>
            <a:srgbClr val="FFFFFF"/>
          </a:solidFill>
          <a:ln cap="flat" cmpd="sng" w="12700">
            <a:solidFill>
              <a:srgbClr val="FFFFFF"/>
            </a:solidFill>
            <a:prstDash val="solid"/>
            <a:round/>
            <a:headEnd len="sm" w="sm" type="none"/>
            <a:tailEnd len="sm" w="sm" type="none"/>
          </a:ln>
          <a:effectLst>
            <a:outerShdw blurRad="76200" rotWithShape="0" algn="bl" dir="5400000" dist="25400">
              <a:srgbClr val="000000">
                <a:alpha val="509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9"/>
          <p:cNvSpPr/>
          <p:nvPr/>
        </p:nvSpPr>
        <p:spPr>
          <a:xfrm>
            <a:off x="8138160" y="2880360"/>
            <a:ext cx="54864" cy="155448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9"/>
          <p:cNvSpPr/>
          <p:nvPr/>
        </p:nvSpPr>
        <p:spPr>
          <a:xfrm>
            <a:off x="8366760" y="3063240"/>
            <a:ext cx="324612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800"/>
              <a:buFont typeface="Calibri"/>
              <a:buNone/>
            </a:pPr>
            <a:r>
              <a:rPr b="1" i="0" lang="en-US" sz="1800" u="none" cap="none" strike="noStrike">
                <a:solidFill>
                  <a:srgbClr val="FF3E80"/>
                </a:solidFill>
                <a:latin typeface="Calibri"/>
                <a:ea typeface="Calibri"/>
                <a:cs typeface="Calibri"/>
                <a:sym typeface="Calibri"/>
              </a:rPr>
              <a:t>GEMINI</a:t>
            </a:r>
            <a:endParaRPr b="0" i="0" sz="1800" u="none" cap="none" strike="noStrike">
              <a:solidFill>
                <a:schemeClr val="dk1"/>
              </a:solidFill>
              <a:latin typeface="Calibri"/>
              <a:ea typeface="Calibri"/>
              <a:cs typeface="Calibri"/>
              <a:sym typeface="Calibri"/>
            </a:endParaRPr>
          </a:p>
        </p:txBody>
      </p:sp>
      <p:sp>
        <p:nvSpPr>
          <p:cNvPr id="114" name="Google Shape;114;p9"/>
          <p:cNvSpPr/>
          <p:nvPr/>
        </p:nvSpPr>
        <p:spPr>
          <a:xfrm>
            <a:off x="8366760" y="3566160"/>
            <a:ext cx="324612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1900"/>
              <a:buFont typeface="Calibri"/>
              <a:buNone/>
            </a:pPr>
            <a:r>
              <a:rPr b="1" i="0" lang="en-US" sz="1900" u="none" cap="none" strike="noStrike">
                <a:solidFill>
                  <a:srgbClr val="2C2C36"/>
                </a:solidFill>
                <a:latin typeface="Calibri"/>
                <a:ea typeface="Calibri"/>
                <a:cs typeface="Calibri"/>
                <a:sym typeface="Calibri"/>
              </a:rPr>
              <a:t>Image + video + Google.</a:t>
            </a:r>
            <a:endParaRPr b="0" i="0" sz="1900" u="none" cap="none" strike="noStrike">
              <a:solidFill>
                <a:schemeClr val="dk1"/>
              </a:solidFill>
              <a:latin typeface="Calibri"/>
              <a:ea typeface="Calibri"/>
              <a:cs typeface="Calibri"/>
              <a:sym typeface="Calibri"/>
            </a:endParaRPr>
          </a:p>
        </p:txBody>
      </p:sp>
      <p:sp>
        <p:nvSpPr>
          <p:cNvPr id="115" name="Google Shape;115;p9"/>
          <p:cNvSpPr/>
          <p:nvPr/>
        </p:nvSpPr>
        <p:spPr>
          <a:xfrm>
            <a:off x="548640" y="4617720"/>
            <a:ext cx="3611880" cy="1554480"/>
          </a:xfrm>
          <a:prstGeom prst="rect">
            <a:avLst/>
          </a:prstGeom>
          <a:solidFill>
            <a:srgbClr val="FFFFFF"/>
          </a:solidFill>
          <a:ln cap="flat" cmpd="sng" w="12700">
            <a:solidFill>
              <a:srgbClr val="FFFFFF"/>
            </a:solidFill>
            <a:prstDash val="solid"/>
            <a:round/>
            <a:headEnd len="sm" w="sm" type="none"/>
            <a:tailEnd len="sm" w="sm" type="none"/>
          </a:ln>
          <a:effectLst>
            <a:outerShdw blurRad="76200" rotWithShape="0" algn="bl" dir="5400000" dist="25400">
              <a:srgbClr val="000000">
                <a:alpha val="509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9"/>
          <p:cNvSpPr/>
          <p:nvPr/>
        </p:nvSpPr>
        <p:spPr>
          <a:xfrm>
            <a:off x="548640" y="4617720"/>
            <a:ext cx="54864" cy="155448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9"/>
          <p:cNvSpPr/>
          <p:nvPr/>
        </p:nvSpPr>
        <p:spPr>
          <a:xfrm>
            <a:off x="777240" y="4800600"/>
            <a:ext cx="324612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800"/>
              <a:buFont typeface="Calibri"/>
              <a:buNone/>
            </a:pPr>
            <a:r>
              <a:rPr b="1" i="0" lang="en-US" sz="1800" u="none" cap="none" strike="noStrike">
                <a:solidFill>
                  <a:srgbClr val="FF3E80"/>
                </a:solidFill>
                <a:latin typeface="Calibri"/>
                <a:ea typeface="Calibri"/>
                <a:cs typeface="Calibri"/>
                <a:sym typeface="Calibri"/>
              </a:rPr>
              <a:t>PERPLEXITY</a:t>
            </a:r>
            <a:endParaRPr b="0" i="0" sz="1800" u="none" cap="none" strike="noStrike">
              <a:solidFill>
                <a:schemeClr val="dk1"/>
              </a:solidFill>
              <a:latin typeface="Calibri"/>
              <a:ea typeface="Calibri"/>
              <a:cs typeface="Calibri"/>
              <a:sym typeface="Calibri"/>
            </a:endParaRPr>
          </a:p>
        </p:txBody>
      </p:sp>
      <p:sp>
        <p:nvSpPr>
          <p:cNvPr id="118" name="Google Shape;118;p9"/>
          <p:cNvSpPr/>
          <p:nvPr/>
        </p:nvSpPr>
        <p:spPr>
          <a:xfrm>
            <a:off x="777240" y="5303520"/>
            <a:ext cx="324612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1900"/>
              <a:buFont typeface="Calibri"/>
              <a:buNone/>
            </a:pPr>
            <a:r>
              <a:rPr b="1" i="0" lang="en-US" sz="1900" u="none" cap="none" strike="noStrike">
                <a:solidFill>
                  <a:srgbClr val="2C2C36"/>
                </a:solidFill>
                <a:latin typeface="Calibri"/>
                <a:ea typeface="Calibri"/>
                <a:cs typeface="Calibri"/>
                <a:sym typeface="Calibri"/>
              </a:rPr>
              <a:t>Live web research.</a:t>
            </a:r>
            <a:endParaRPr b="0" i="0" sz="1900" u="none" cap="none" strike="noStrike">
              <a:solidFill>
                <a:schemeClr val="dk1"/>
              </a:solidFill>
              <a:latin typeface="Calibri"/>
              <a:ea typeface="Calibri"/>
              <a:cs typeface="Calibri"/>
              <a:sym typeface="Calibri"/>
            </a:endParaRPr>
          </a:p>
        </p:txBody>
      </p:sp>
      <p:sp>
        <p:nvSpPr>
          <p:cNvPr id="119" name="Google Shape;119;p9"/>
          <p:cNvSpPr/>
          <p:nvPr/>
        </p:nvSpPr>
        <p:spPr>
          <a:xfrm>
            <a:off x="4343400" y="4617720"/>
            <a:ext cx="3611880" cy="1554480"/>
          </a:xfrm>
          <a:prstGeom prst="rect">
            <a:avLst/>
          </a:prstGeom>
          <a:solidFill>
            <a:srgbClr val="FFFFFF"/>
          </a:solidFill>
          <a:ln cap="flat" cmpd="sng" w="12700">
            <a:solidFill>
              <a:srgbClr val="FFFFFF"/>
            </a:solidFill>
            <a:prstDash val="solid"/>
            <a:round/>
            <a:headEnd len="sm" w="sm" type="none"/>
            <a:tailEnd len="sm" w="sm" type="none"/>
          </a:ln>
          <a:effectLst>
            <a:outerShdw blurRad="76200" rotWithShape="0" algn="bl" dir="5400000" dist="25400">
              <a:srgbClr val="000000">
                <a:alpha val="509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9"/>
          <p:cNvSpPr/>
          <p:nvPr/>
        </p:nvSpPr>
        <p:spPr>
          <a:xfrm>
            <a:off x="4343400" y="4617720"/>
            <a:ext cx="54864" cy="155448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9"/>
          <p:cNvSpPr/>
          <p:nvPr/>
        </p:nvSpPr>
        <p:spPr>
          <a:xfrm>
            <a:off x="4572000" y="4800600"/>
            <a:ext cx="324612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800"/>
              <a:buFont typeface="Calibri"/>
              <a:buNone/>
            </a:pPr>
            <a:r>
              <a:rPr b="1" i="0" lang="en-US" sz="1800" u="none" cap="none" strike="noStrike">
                <a:solidFill>
                  <a:srgbClr val="FF3E80"/>
                </a:solidFill>
                <a:latin typeface="Calibri"/>
                <a:ea typeface="Calibri"/>
                <a:cs typeface="Calibri"/>
                <a:sym typeface="Calibri"/>
              </a:rPr>
              <a:t>MIDJOURNEY</a:t>
            </a:r>
            <a:endParaRPr b="0" i="0" sz="1800" u="none" cap="none" strike="noStrike">
              <a:solidFill>
                <a:schemeClr val="dk1"/>
              </a:solidFill>
              <a:latin typeface="Calibri"/>
              <a:ea typeface="Calibri"/>
              <a:cs typeface="Calibri"/>
              <a:sym typeface="Calibri"/>
            </a:endParaRPr>
          </a:p>
        </p:txBody>
      </p:sp>
      <p:sp>
        <p:nvSpPr>
          <p:cNvPr id="122" name="Google Shape;122;p9"/>
          <p:cNvSpPr/>
          <p:nvPr/>
        </p:nvSpPr>
        <p:spPr>
          <a:xfrm>
            <a:off x="4572000" y="5303520"/>
            <a:ext cx="324612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1900"/>
              <a:buFont typeface="Calibri"/>
              <a:buNone/>
            </a:pPr>
            <a:r>
              <a:rPr b="1" i="0" lang="en-US" sz="1900" u="none" cap="none" strike="noStrike">
                <a:solidFill>
                  <a:srgbClr val="2C2C36"/>
                </a:solidFill>
                <a:latin typeface="Calibri"/>
                <a:ea typeface="Calibri"/>
                <a:cs typeface="Calibri"/>
                <a:sym typeface="Calibri"/>
              </a:rPr>
              <a:t>Editorial visuals.</a:t>
            </a:r>
            <a:endParaRPr b="0" i="0" sz="1900" u="none" cap="none" strike="noStrike">
              <a:solidFill>
                <a:schemeClr val="dk1"/>
              </a:solidFill>
              <a:latin typeface="Calibri"/>
              <a:ea typeface="Calibri"/>
              <a:cs typeface="Calibri"/>
              <a:sym typeface="Calibri"/>
            </a:endParaRPr>
          </a:p>
        </p:txBody>
      </p:sp>
      <p:sp>
        <p:nvSpPr>
          <p:cNvPr id="123" name="Google Shape;123;p9"/>
          <p:cNvSpPr/>
          <p:nvPr/>
        </p:nvSpPr>
        <p:spPr>
          <a:xfrm>
            <a:off x="8138160" y="4617720"/>
            <a:ext cx="3611880" cy="1554480"/>
          </a:xfrm>
          <a:prstGeom prst="rect">
            <a:avLst/>
          </a:prstGeom>
          <a:solidFill>
            <a:srgbClr val="FFFFFF"/>
          </a:solidFill>
          <a:ln cap="flat" cmpd="sng" w="12700">
            <a:solidFill>
              <a:srgbClr val="FFFFFF"/>
            </a:solidFill>
            <a:prstDash val="solid"/>
            <a:round/>
            <a:headEnd len="sm" w="sm" type="none"/>
            <a:tailEnd len="sm" w="sm" type="none"/>
          </a:ln>
          <a:effectLst>
            <a:outerShdw blurRad="76200" rotWithShape="0" algn="bl" dir="5400000" dist="25400">
              <a:srgbClr val="000000">
                <a:alpha val="509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9"/>
          <p:cNvSpPr/>
          <p:nvPr/>
        </p:nvSpPr>
        <p:spPr>
          <a:xfrm>
            <a:off x="8138160" y="4617720"/>
            <a:ext cx="54864" cy="155448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9"/>
          <p:cNvSpPr/>
          <p:nvPr/>
        </p:nvSpPr>
        <p:spPr>
          <a:xfrm>
            <a:off x="8366760" y="4800600"/>
            <a:ext cx="324612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800"/>
              <a:buFont typeface="Calibri"/>
              <a:buNone/>
            </a:pPr>
            <a:r>
              <a:rPr b="1" i="0" lang="en-US" sz="1800" u="none" cap="none" strike="noStrike">
                <a:solidFill>
                  <a:srgbClr val="FF3E80"/>
                </a:solidFill>
                <a:latin typeface="Calibri"/>
                <a:ea typeface="Calibri"/>
                <a:cs typeface="Calibri"/>
                <a:sym typeface="Calibri"/>
              </a:rPr>
              <a:t>RUNWAY</a:t>
            </a:r>
            <a:endParaRPr b="0" i="0" sz="1800" u="none" cap="none" strike="noStrike">
              <a:solidFill>
                <a:schemeClr val="dk1"/>
              </a:solidFill>
              <a:latin typeface="Calibri"/>
              <a:ea typeface="Calibri"/>
              <a:cs typeface="Calibri"/>
              <a:sym typeface="Calibri"/>
            </a:endParaRPr>
          </a:p>
        </p:txBody>
      </p:sp>
      <p:sp>
        <p:nvSpPr>
          <p:cNvPr id="126" name="Google Shape;126;p9"/>
          <p:cNvSpPr/>
          <p:nvPr/>
        </p:nvSpPr>
        <p:spPr>
          <a:xfrm>
            <a:off x="8366760" y="5303520"/>
            <a:ext cx="324612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1900"/>
              <a:buFont typeface="Calibri"/>
              <a:buNone/>
            </a:pPr>
            <a:r>
              <a:rPr b="1" i="0" lang="en-US" sz="1900" u="none" cap="none" strike="noStrike">
                <a:solidFill>
                  <a:srgbClr val="2C2C36"/>
                </a:solidFill>
                <a:latin typeface="Calibri"/>
                <a:ea typeface="Calibri"/>
                <a:cs typeface="Calibri"/>
                <a:sym typeface="Calibri"/>
              </a:rPr>
              <a:t>Image → video.</a:t>
            </a:r>
            <a:endParaRPr b="0" i="0" sz="1900" u="none" cap="none" strike="noStrike">
              <a:solidFill>
                <a:schemeClr val="dk1"/>
              </a:solidFill>
              <a:latin typeface="Calibri"/>
              <a:ea typeface="Calibri"/>
              <a:cs typeface="Calibri"/>
              <a:sym typeface="Calibri"/>
            </a:endParaRPr>
          </a:p>
        </p:txBody>
      </p:sp>
      <p:sp>
        <p:nvSpPr>
          <p:cNvPr id="127" name="Google Shape;127;p9"/>
          <p:cNvSpPr/>
          <p:nvPr/>
        </p:nvSpPr>
        <p:spPr>
          <a:xfrm>
            <a:off x="548640" y="6446520"/>
            <a:ext cx="10972800" cy="3200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3E80"/>
              </a:buClr>
              <a:buSzPts val="1400"/>
              <a:buFont typeface="Calibri"/>
              <a:buNone/>
            </a:pPr>
            <a:r>
              <a:rPr b="1" i="1" lang="en-US" sz="1400" u="none" cap="none" strike="noStrike">
                <a:solidFill>
                  <a:srgbClr val="FF3E80"/>
                </a:solidFill>
                <a:latin typeface="Calibri"/>
                <a:ea typeface="Calibri"/>
                <a:cs typeface="Calibri"/>
                <a:sym typeface="Calibri"/>
              </a:rPr>
              <a:t>One knife for everything = bad chef.</a:t>
            </a:r>
            <a:endParaRPr b="0" i="0" sz="1400" u="none" cap="none" strike="noStrike">
              <a:solidFill>
                <a:schemeClr val="dk1"/>
              </a:solidFill>
              <a:latin typeface="Calibri"/>
              <a:ea typeface="Calibri"/>
              <a:cs typeface="Calibri"/>
              <a:sym typeface="Calibri"/>
            </a:endParaRPr>
          </a:p>
        </p:txBody>
      </p:sp>
      <p:sp>
        <p:nvSpPr>
          <p:cNvPr id="128" name="Google Shape;128;p9"/>
          <p:cNvSpPr/>
          <p:nvPr/>
        </p:nvSpPr>
        <p:spPr>
          <a:xfrm>
            <a:off x="11338560" y="6446520"/>
            <a:ext cx="54864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B6B6B"/>
              </a:buClr>
              <a:buSzPts val="1100"/>
              <a:buFont typeface="Calibri"/>
              <a:buNone/>
            </a:pPr>
            <a:r>
              <a:rPr b="0" i="0" lang="en-US" sz="1100" u="none" cap="none" strike="noStrike">
                <a:solidFill>
                  <a:srgbClr val="6B6B6B"/>
                </a:solidFill>
                <a:latin typeface="Calibri"/>
                <a:ea typeface="Calibri"/>
                <a:cs typeface="Calibri"/>
                <a:sym typeface="Calibri"/>
              </a:rPr>
              <a:t>06</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1E8"/>
        </a:solidFill>
      </p:bgPr>
    </p:bg>
    <p:spTree>
      <p:nvGrpSpPr>
        <p:cNvPr id="133" name="Shape 133"/>
        <p:cNvGrpSpPr/>
        <p:nvPr/>
      </p:nvGrpSpPr>
      <p:grpSpPr>
        <a:xfrm>
          <a:off x="0" y="0"/>
          <a:ext cx="0" cy="0"/>
          <a:chOff x="0" y="0"/>
          <a:chExt cx="0" cy="0"/>
        </a:xfrm>
      </p:grpSpPr>
      <p:sp>
        <p:nvSpPr>
          <p:cNvPr id="134" name="Google Shape;134;p10"/>
          <p:cNvSpPr/>
          <p:nvPr/>
        </p:nvSpPr>
        <p:spPr>
          <a:xfrm>
            <a:off x="548640" y="411480"/>
            <a:ext cx="91440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3E80"/>
              </a:buClr>
              <a:buSzPts val="1400"/>
              <a:buFont typeface="Calibri"/>
              <a:buNone/>
            </a:pPr>
            <a:r>
              <a:rPr b="1" i="0" lang="en-US" sz="1400" u="none" cap="none" strike="noStrike">
                <a:solidFill>
                  <a:srgbClr val="FF3E80"/>
                </a:solidFill>
                <a:latin typeface="Calibri"/>
                <a:ea typeface="Calibri"/>
                <a:cs typeface="Calibri"/>
                <a:sym typeface="Calibri"/>
              </a:rPr>
              <a:t>GOING DEEPER  ·  AGENTIC AI</a:t>
            </a:r>
            <a:endParaRPr b="0" i="0" sz="1400" u="none" cap="none" strike="noStrike">
              <a:solidFill>
                <a:schemeClr val="dk1"/>
              </a:solidFill>
              <a:latin typeface="Calibri"/>
              <a:ea typeface="Calibri"/>
              <a:cs typeface="Calibri"/>
              <a:sym typeface="Calibri"/>
            </a:endParaRPr>
          </a:p>
        </p:txBody>
      </p:sp>
      <p:sp>
        <p:nvSpPr>
          <p:cNvPr id="135" name="Google Shape;135;p10"/>
          <p:cNvSpPr/>
          <p:nvPr/>
        </p:nvSpPr>
        <p:spPr>
          <a:xfrm>
            <a:off x="548640" y="868680"/>
            <a:ext cx="109728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3800"/>
              <a:buFont typeface="Calibri"/>
              <a:buNone/>
            </a:pPr>
            <a:r>
              <a:rPr b="0" i="0" lang="en-US" sz="3800" u="none" cap="none" strike="noStrike">
                <a:solidFill>
                  <a:srgbClr val="2C2C36"/>
                </a:solidFill>
                <a:latin typeface="Calibri"/>
                <a:ea typeface="Calibri"/>
                <a:cs typeface="Calibri"/>
                <a:sym typeface="Calibri"/>
              </a:rPr>
              <a:t>So what's actually</a:t>
            </a:r>
            <a:endParaRPr b="0" i="0" sz="3800" u="none" cap="none" strike="noStrike">
              <a:solidFill>
                <a:schemeClr val="dk1"/>
              </a:solidFill>
              <a:latin typeface="Calibri"/>
              <a:ea typeface="Calibri"/>
              <a:cs typeface="Calibri"/>
              <a:sym typeface="Calibri"/>
            </a:endParaRPr>
          </a:p>
        </p:txBody>
      </p:sp>
      <p:sp>
        <p:nvSpPr>
          <p:cNvPr id="136" name="Google Shape;136;p10"/>
          <p:cNvSpPr/>
          <p:nvPr/>
        </p:nvSpPr>
        <p:spPr>
          <a:xfrm>
            <a:off x="548640" y="1645920"/>
            <a:ext cx="109728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3800"/>
              <a:buFont typeface="Calibri"/>
              <a:buNone/>
            </a:pPr>
            <a:r>
              <a:rPr b="1" i="0" lang="en-US" sz="3800" u="none" cap="none" strike="noStrike">
                <a:solidFill>
                  <a:srgbClr val="2C2C36"/>
                </a:solidFill>
                <a:latin typeface="Calibri"/>
                <a:ea typeface="Calibri"/>
                <a:cs typeface="Calibri"/>
                <a:sym typeface="Calibri"/>
              </a:rPr>
              <a:t>an AI agent?</a:t>
            </a:r>
            <a:endParaRPr b="0" i="0" sz="3800" u="none" cap="none" strike="noStrike">
              <a:solidFill>
                <a:schemeClr val="dk1"/>
              </a:solidFill>
              <a:latin typeface="Calibri"/>
              <a:ea typeface="Calibri"/>
              <a:cs typeface="Calibri"/>
              <a:sym typeface="Calibri"/>
            </a:endParaRPr>
          </a:p>
        </p:txBody>
      </p:sp>
      <p:sp>
        <p:nvSpPr>
          <p:cNvPr id="137" name="Google Shape;137;p10"/>
          <p:cNvSpPr/>
          <p:nvPr/>
        </p:nvSpPr>
        <p:spPr>
          <a:xfrm>
            <a:off x="548640" y="2788920"/>
            <a:ext cx="11064240" cy="2743200"/>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5400000" dist="254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0"/>
          <p:cNvSpPr/>
          <p:nvPr/>
        </p:nvSpPr>
        <p:spPr>
          <a:xfrm>
            <a:off x="548640" y="2788920"/>
            <a:ext cx="73152" cy="274320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0"/>
          <p:cNvSpPr/>
          <p:nvPr/>
        </p:nvSpPr>
        <p:spPr>
          <a:xfrm>
            <a:off x="777240" y="2697480"/>
            <a:ext cx="914400" cy="10972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8000"/>
              <a:buFont typeface="Calibri"/>
              <a:buNone/>
            </a:pPr>
            <a:r>
              <a:rPr b="1" i="0" lang="en-US" sz="8000" u="none" cap="none" strike="noStrike">
                <a:solidFill>
                  <a:srgbClr val="FF3E80"/>
                </a:solidFill>
                <a:latin typeface="Calibri"/>
                <a:ea typeface="Calibri"/>
                <a:cs typeface="Calibri"/>
                <a:sym typeface="Calibri"/>
              </a:rPr>
              <a:t>“</a:t>
            </a:r>
            <a:endParaRPr b="0" i="0" sz="8000" u="none" cap="none" strike="noStrike">
              <a:solidFill>
                <a:schemeClr val="dk1"/>
              </a:solidFill>
              <a:latin typeface="Calibri"/>
              <a:ea typeface="Calibri"/>
              <a:cs typeface="Calibri"/>
              <a:sym typeface="Calibri"/>
            </a:endParaRPr>
          </a:p>
        </p:txBody>
      </p:sp>
      <p:sp>
        <p:nvSpPr>
          <p:cNvPr id="140" name="Google Shape;140;p10"/>
          <p:cNvSpPr/>
          <p:nvPr/>
        </p:nvSpPr>
        <p:spPr>
          <a:xfrm>
            <a:off x="1691640" y="3017520"/>
            <a:ext cx="9601200" cy="2286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0" i="1" lang="en-US" sz="2200" u="none" cap="none" strike="noStrike">
                <a:solidFill>
                  <a:srgbClr val="2C2C36"/>
                </a:solidFill>
                <a:latin typeface="Calibri"/>
                <a:ea typeface="Calibri"/>
                <a:cs typeface="Calibri"/>
                <a:sym typeface="Calibri"/>
              </a:rPr>
              <a:t>Software that uses AI to </a:t>
            </a:r>
            <a:r>
              <a:rPr b="1" i="1" lang="en-US" sz="2200" u="none" cap="none" strike="noStrike">
                <a:solidFill>
                  <a:srgbClr val="FF3E80"/>
                </a:solidFill>
                <a:latin typeface="Calibri"/>
                <a:ea typeface="Calibri"/>
                <a:cs typeface="Calibri"/>
                <a:sym typeface="Calibri"/>
              </a:rPr>
              <a:t>pursue a goal</a:t>
            </a:r>
            <a:r>
              <a:rPr b="0" i="1" lang="en-US" sz="2200" u="none" cap="none" strike="noStrike">
                <a:solidFill>
                  <a:srgbClr val="2C2C36"/>
                </a:solidFill>
                <a:latin typeface="Calibri"/>
                <a:ea typeface="Calibri"/>
                <a:cs typeface="Calibri"/>
                <a:sym typeface="Calibri"/>
              </a:rPr>
              <a:t> — autonomously or assisted — by </a:t>
            </a:r>
            <a:r>
              <a:rPr b="1" i="1" lang="en-US" sz="2200" u="none" cap="none" strike="noStrike">
                <a:solidFill>
                  <a:srgbClr val="FF3E80"/>
                </a:solidFill>
                <a:latin typeface="Calibri"/>
                <a:ea typeface="Calibri"/>
                <a:cs typeface="Calibri"/>
                <a:sym typeface="Calibri"/>
              </a:rPr>
              <a:t>breaking it into tasks</a:t>
            </a:r>
            <a:r>
              <a:rPr b="0" i="1" lang="en-US" sz="2200" u="none" cap="none" strike="noStrike">
                <a:solidFill>
                  <a:srgbClr val="2C2C36"/>
                </a:solidFill>
                <a:latin typeface="Calibri"/>
                <a:ea typeface="Calibri"/>
                <a:cs typeface="Calibri"/>
                <a:sym typeface="Calibri"/>
              </a:rPr>
              <a:t>, monitoring progress, and using </a:t>
            </a:r>
            <a:r>
              <a:rPr b="1" i="1" lang="en-US" sz="2200" u="none" cap="none" strike="noStrike">
                <a:solidFill>
                  <a:srgbClr val="FF3E80"/>
                </a:solidFill>
                <a:latin typeface="Calibri"/>
                <a:ea typeface="Calibri"/>
                <a:cs typeface="Calibri"/>
                <a:sym typeface="Calibri"/>
              </a:rPr>
              <a:t>tools and other agents</a:t>
            </a:r>
            <a:r>
              <a:rPr b="0" i="1" lang="en-US" sz="2200" u="none" cap="none" strike="noStrike">
                <a:solidFill>
                  <a:srgbClr val="2C2C36"/>
                </a:solidFill>
                <a:latin typeface="Calibri"/>
                <a:ea typeface="Calibri"/>
                <a:cs typeface="Calibri"/>
                <a:sym typeface="Calibri"/>
              </a:rPr>
              <a:t> to get it done.</a:t>
            </a:r>
            <a:endParaRPr b="0" i="0" sz="2200" u="none" cap="none" strike="noStrike">
              <a:solidFill>
                <a:schemeClr val="dk1"/>
              </a:solidFill>
              <a:latin typeface="Calibri"/>
              <a:ea typeface="Calibri"/>
              <a:cs typeface="Calibri"/>
              <a:sym typeface="Calibri"/>
            </a:endParaRPr>
          </a:p>
        </p:txBody>
      </p:sp>
      <p:sp>
        <p:nvSpPr>
          <p:cNvPr id="141" name="Google Shape;141;p10"/>
          <p:cNvSpPr/>
          <p:nvPr/>
        </p:nvSpPr>
        <p:spPr>
          <a:xfrm>
            <a:off x="548640" y="5852160"/>
            <a:ext cx="10972800" cy="36576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2C2C36"/>
              </a:buClr>
              <a:buSzPts val="1200"/>
              <a:buFont typeface="Calibri"/>
              <a:buNone/>
            </a:pPr>
            <a:r>
              <a:rPr b="1" i="0" lang="en-US" sz="1200" u="none" cap="none" strike="noStrike">
                <a:solidFill>
                  <a:srgbClr val="2C2C36"/>
                </a:solidFill>
                <a:latin typeface="Calibri"/>
                <a:ea typeface="Calibri"/>
                <a:cs typeface="Calibri"/>
                <a:sym typeface="Calibri"/>
              </a:rPr>
              <a:t>DHARMESH SHAH</a:t>
            </a:r>
            <a:r>
              <a:rPr b="0" i="1" lang="en-US" sz="1200" u="none" cap="none" strike="noStrike">
                <a:solidFill>
                  <a:srgbClr val="6B6B6B"/>
                </a:solidFill>
                <a:latin typeface="Calibri"/>
                <a:ea typeface="Calibri"/>
                <a:cs typeface="Calibri"/>
                <a:sym typeface="Calibri"/>
              </a:rPr>
              <a:t>    ·    Co-Founder &amp; CTO, HubSpot</a:t>
            </a:r>
            <a:endParaRPr b="0" i="0" sz="1200" u="none" cap="none" strike="noStrike">
              <a:solidFill>
                <a:schemeClr val="dk1"/>
              </a:solidFill>
              <a:latin typeface="Calibri"/>
              <a:ea typeface="Calibri"/>
              <a:cs typeface="Calibri"/>
              <a:sym typeface="Calibri"/>
            </a:endParaRPr>
          </a:p>
        </p:txBody>
      </p:sp>
      <p:sp>
        <p:nvSpPr>
          <p:cNvPr id="142" name="Google Shape;142;p10"/>
          <p:cNvSpPr/>
          <p:nvPr/>
        </p:nvSpPr>
        <p:spPr>
          <a:xfrm>
            <a:off x="11338560" y="6446520"/>
            <a:ext cx="54864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B6B6B"/>
              </a:buClr>
              <a:buSzPts val="1100"/>
              <a:buFont typeface="Calibri"/>
              <a:buNone/>
            </a:pPr>
            <a:r>
              <a:rPr b="0" i="0" lang="en-US" sz="1100" u="none" cap="none" strike="noStrike">
                <a:solidFill>
                  <a:srgbClr val="6B6B6B"/>
                </a:solidFill>
                <a:latin typeface="Calibri"/>
                <a:ea typeface="Calibri"/>
                <a:cs typeface="Calibri"/>
                <a:sym typeface="Calibri"/>
              </a:rPr>
              <a:t>07</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1E8"/>
        </a:solidFill>
      </p:bgPr>
    </p:bg>
    <p:spTree>
      <p:nvGrpSpPr>
        <p:cNvPr id="147" name="Shape 147"/>
        <p:cNvGrpSpPr/>
        <p:nvPr/>
      </p:nvGrpSpPr>
      <p:grpSpPr>
        <a:xfrm>
          <a:off x="0" y="0"/>
          <a:ext cx="0" cy="0"/>
          <a:chOff x="0" y="0"/>
          <a:chExt cx="0" cy="0"/>
        </a:xfrm>
      </p:grpSpPr>
      <p:sp>
        <p:nvSpPr>
          <p:cNvPr id="148" name="Google Shape;148;p11"/>
          <p:cNvSpPr/>
          <p:nvPr/>
        </p:nvSpPr>
        <p:spPr>
          <a:xfrm>
            <a:off x="548640" y="411480"/>
            <a:ext cx="91440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3E80"/>
              </a:buClr>
              <a:buSzPts val="1400"/>
              <a:buFont typeface="Calibri"/>
              <a:buNone/>
            </a:pPr>
            <a:r>
              <a:rPr b="1" i="0" lang="en-US" sz="1400" u="none" cap="none" strike="noStrike">
                <a:solidFill>
                  <a:srgbClr val="FF3E80"/>
                </a:solidFill>
                <a:latin typeface="Calibri"/>
                <a:ea typeface="Calibri"/>
                <a:cs typeface="Calibri"/>
                <a:sym typeface="Calibri"/>
              </a:rPr>
              <a:t>THE PARADOX</a:t>
            </a:r>
            <a:endParaRPr b="0" i="0" sz="1400" u="none" cap="none" strike="noStrike">
              <a:solidFill>
                <a:schemeClr val="dk1"/>
              </a:solidFill>
              <a:latin typeface="Calibri"/>
              <a:ea typeface="Calibri"/>
              <a:cs typeface="Calibri"/>
              <a:sym typeface="Calibri"/>
            </a:endParaRPr>
          </a:p>
        </p:txBody>
      </p:sp>
      <p:sp>
        <p:nvSpPr>
          <p:cNvPr id="149" name="Google Shape;149;p11"/>
          <p:cNvSpPr/>
          <p:nvPr/>
        </p:nvSpPr>
        <p:spPr>
          <a:xfrm>
            <a:off x="548640" y="868680"/>
            <a:ext cx="109728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3800"/>
              <a:buFont typeface="Calibri"/>
              <a:buNone/>
            </a:pPr>
            <a:r>
              <a:rPr b="0" i="0" lang="en-US" sz="3800" u="none" cap="none" strike="noStrike">
                <a:solidFill>
                  <a:srgbClr val="2C2C36"/>
                </a:solidFill>
                <a:latin typeface="Calibri"/>
                <a:ea typeface="Calibri"/>
                <a:cs typeface="Calibri"/>
                <a:sym typeface="Calibri"/>
              </a:rPr>
              <a:t>AI is powerful.</a:t>
            </a:r>
            <a:endParaRPr b="0" i="0" sz="3800" u="none" cap="none" strike="noStrike">
              <a:solidFill>
                <a:schemeClr val="dk1"/>
              </a:solidFill>
              <a:latin typeface="Calibri"/>
              <a:ea typeface="Calibri"/>
              <a:cs typeface="Calibri"/>
              <a:sym typeface="Calibri"/>
            </a:endParaRPr>
          </a:p>
        </p:txBody>
      </p:sp>
      <p:sp>
        <p:nvSpPr>
          <p:cNvPr id="150" name="Google Shape;150;p11"/>
          <p:cNvSpPr/>
          <p:nvPr/>
        </p:nvSpPr>
        <p:spPr>
          <a:xfrm>
            <a:off x="548640" y="1645920"/>
            <a:ext cx="109728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3800"/>
              <a:buFont typeface="Calibri"/>
              <a:buNone/>
            </a:pPr>
            <a:r>
              <a:rPr b="1" i="0" lang="en-US" sz="3800" u="none" cap="none" strike="noStrike">
                <a:solidFill>
                  <a:srgbClr val="2C2C36"/>
                </a:solidFill>
                <a:latin typeface="Calibri"/>
                <a:ea typeface="Calibri"/>
                <a:cs typeface="Calibri"/>
                <a:sym typeface="Calibri"/>
              </a:rPr>
              <a:t>AI is limited. Both true.</a:t>
            </a:r>
            <a:endParaRPr b="0" i="0" sz="3800" u="none" cap="none" strike="noStrike">
              <a:solidFill>
                <a:schemeClr val="dk1"/>
              </a:solidFill>
              <a:latin typeface="Calibri"/>
              <a:ea typeface="Calibri"/>
              <a:cs typeface="Calibri"/>
              <a:sym typeface="Calibri"/>
            </a:endParaRPr>
          </a:p>
        </p:txBody>
      </p:sp>
      <p:sp>
        <p:nvSpPr>
          <p:cNvPr id="151" name="Google Shape;151;p11"/>
          <p:cNvSpPr/>
          <p:nvPr/>
        </p:nvSpPr>
        <p:spPr>
          <a:xfrm>
            <a:off x="548640" y="2514600"/>
            <a:ext cx="109728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800"/>
              <a:buFont typeface="Calibri"/>
              <a:buNone/>
            </a:pPr>
            <a:r>
              <a:rPr b="0" i="1" lang="en-US" sz="1800" u="none" cap="none" strike="noStrike">
                <a:solidFill>
                  <a:srgbClr val="FF3E80"/>
                </a:solidFill>
                <a:latin typeface="Calibri"/>
                <a:ea typeface="Calibri"/>
                <a:cs typeface="Calibri"/>
                <a:sym typeface="Calibri"/>
              </a:rPr>
              <a:t>Six limitations every marketer should know.</a:t>
            </a:r>
            <a:endParaRPr b="0" i="0" sz="1800" u="none" cap="none" strike="noStrike">
              <a:solidFill>
                <a:schemeClr val="dk1"/>
              </a:solidFill>
              <a:latin typeface="Calibri"/>
              <a:ea typeface="Calibri"/>
              <a:cs typeface="Calibri"/>
              <a:sym typeface="Calibri"/>
            </a:endParaRPr>
          </a:p>
        </p:txBody>
      </p:sp>
      <p:sp>
        <p:nvSpPr>
          <p:cNvPr id="152" name="Google Shape;152;p11"/>
          <p:cNvSpPr/>
          <p:nvPr/>
        </p:nvSpPr>
        <p:spPr>
          <a:xfrm>
            <a:off x="548640" y="3108960"/>
            <a:ext cx="3611880" cy="1554480"/>
          </a:xfrm>
          <a:prstGeom prst="rect">
            <a:avLst/>
          </a:prstGeom>
          <a:solidFill>
            <a:srgbClr val="FFFFFF"/>
          </a:solidFill>
          <a:ln cap="flat" cmpd="sng" w="12700">
            <a:solidFill>
              <a:srgbClr val="FFFFFF"/>
            </a:solidFill>
            <a:prstDash val="solid"/>
            <a:round/>
            <a:headEnd len="sm" w="sm" type="none"/>
            <a:tailEnd len="sm" w="sm" type="none"/>
          </a:ln>
          <a:effectLst>
            <a:outerShdw blurRad="76200" rotWithShape="0" algn="bl" dir="5400000" dist="25400">
              <a:srgbClr val="000000">
                <a:alpha val="509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1"/>
          <p:cNvSpPr/>
          <p:nvPr/>
        </p:nvSpPr>
        <p:spPr>
          <a:xfrm>
            <a:off x="548640" y="3108960"/>
            <a:ext cx="54864" cy="155448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1"/>
          <p:cNvSpPr/>
          <p:nvPr/>
        </p:nvSpPr>
        <p:spPr>
          <a:xfrm>
            <a:off x="777240" y="3291840"/>
            <a:ext cx="324612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700"/>
              <a:buFont typeface="Calibri"/>
              <a:buNone/>
            </a:pPr>
            <a:r>
              <a:rPr b="1" i="0" lang="en-US" sz="1700" u="none" cap="none" strike="noStrike">
                <a:solidFill>
                  <a:srgbClr val="FF3E80"/>
                </a:solidFill>
                <a:latin typeface="Calibri"/>
                <a:ea typeface="Calibri"/>
                <a:cs typeface="Calibri"/>
                <a:sym typeface="Calibri"/>
              </a:rPr>
              <a:t>KNOWLEDGE</a:t>
            </a:r>
            <a:endParaRPr b="0" i="0" sz="1700" u="none" cap="none" strike="noStrike">
              <a:solidFill>
                <a:schemeClr val="dk1"/>
              </a:solidFill>
              <a:latin typeface="Calibri"/>
              <a:ea typeface="Calibri"/>
              <a:cs typeface="Calibri"/>
              <a:sym typeface="Calibri"/>
            </a:endParaRPr>
          </a:p>
        </p:txBody>
      </p:sp>
      <p:sp>
        <p:nvSpPr>
          <p:cNvPr id="155" name="Google Shape;155;p11"/>
          <p:cNvSpPr/>
          <p:nvPr/>
        </p:nvSpPr>
        <p:spPr>
          <a:xfrm>
            <a:off x="777240" y="3794760"/>
            <a:ext cx="324612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1800"/>
              <a:buFont typeface="Calibri"/>
              <a:buNone/>
            </a:pPr>
            <a:r>
              <a:rPr b="1" i="0" lang="en-US" sz="1800" u="none" cap="none" strike="noStrike">
                <a:solidFill>
                  <a:srgbClr val="2C2C36"/>
                </a:solidFill>
                <a:latin typeface="Calibri"/>
                <a:ea typeface="Calibri"/>
                <a:cs typeface="Calibri"/>
                <a:sym typeface="Calibri"/>
              </a:rPr>
              <a:t>Knows training. Not today.</a:t>
            </a:r>
            <a:endParaRPr b="0" i="0" sz="1800" u="none" cap="none" strike="noStrike">
              <a:solidFill>
                <a:schemeClr val="dk1"/>
              </a:solidFill>
              <a:latin typeface="Calibri"/>
              <a:ea typeface="Calibri"/>
              <a:cs typeface="Calibri"/>
              <a:sym typeface="Calibri"/>
            </a:endParaRPr>
          </a:p>
        </p:txBody>
      </p:sp>
      <p:sp>
        <p:nvSpPr>
          <p:cNvPr id="156" name="Google Shape;156;p11"/>
          <p:cNvSpPr/>
          <p:nvPr/>
        </p:nvSpPr>
        <p:spPr>
          <a:xfrm>
            <a:off x="4343400" y="3108960"/>
            <a:ext cx="3611880" cy="1554480"/>
          </a:xfrm>
          <a:prstGeom prst="rect">
            <a:avLst/>
          </a:prstGeom>
          <a:solidFill>
            <a:srgbClr val="FFFFFF"/>
          </a:solidFill>
          <a:ln cap="flat" cmpd="sng" w="12700">
            <a:solidFill>
              <a:srgbClr val="FFFFFF"/>
            </a:solidFill>
            <a:prstDash val="solid"/>
            <a:round/>
            <a:headEnd len="sm" w="sm" type="none"/>
            <a:tailEnd len="sm" w="sm" type="none"/>
          </a:ln>
          <a:effectLst>
            <a:outerShdw blurRad="76200" rotWithShape="0" algn="bl" dir="5400000" dist="25400">
              <a:srgbClr val="000000">
                <a:alpha val="509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1"/>
          <p:cNvSpPr/>
          <p:nvPr/>
        </p:nvSpPr>
        <p:spPr>
          <a:xfrm>
            <a:off x="4343400" y="3108960"/>
            <a:ext cx="54864" cy="155448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1"/>
          <p:cNvSpPr/>
          <p:nvPr/>
        </p:nvSpPr>
        <p:spPr>
          <a:xfrm>
            <a:off x="4572000" y="3291840"/>
            <a:ext cx="324612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700"/>
              <a:buFont typeface="Calibri"/>
              <a:buNone/>
            </a:pPr>
            <a:r>
              <a:rPr b="1" i="0" lang="en-US" sz="1700" u="none" cap="none" strike="noStrike">
                <a:solidFill>
                  <a:srgbClr val="FF3E80"/>
                </a:solidFill>
                <a:latin typeface="Calibri"/>
                <a:ea typeface="Calibri"/>
                <a:cs typeface="Calibri"/>
                <a:sym typeface="Calibri"/>
              </a:rPr>
              <a:t>MEMORY</a:t>
            </a:r>
            <a:endParaRPr b="0" i="0" sz="1700" u="none" cap="none" strike="noStrike">
              <a:solidFill>
                <a:schemeClr val="dk1"/>
              </a:solidFill>
              <a:latin typeface="Calibri"/>
              <a:ea typeface="Calibri"/>
              <a:cs typeface="Calibri"/>
              <a:sym typeface="Calibri"/>
            </a:endParaRPr>
          </a:p>
        </p:txBody>
      </p:sp>
      <p:sp>
        <p:nvSpPr>
          <p:cNvPr id="159" name="Google Shape;159;p11"/>
          <p:cNvSpPr/>
          <p:nvPr/>
        </p:nvSpPr>
        <p:spPr>
          <a:xfrm>
            <a:off x="4572000" y="3794760"/>
            <a:ext cx="324612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1800"/>
              <a:buFont typeface="Calibri"/>
              <a:buNone/>
            </a:pPr>
            <a:r>
              <a:rPr b="1" i="0" lang="en-US" sz="1800" u="none" cap="none" strike="noStrike">
                <a:solidFill>
                  <a:srgbClr val="2C2C36"/>
                </a:solidFill>
                <a:latin typeface="Calibri"/>
                <a:ea typeface="Calibri"/>
                <a:cs typeface="Calibri"/>
                <a:sym typeface="Calibri"/>
              </a:rPr>
              <a:t>Forgets when the page fills.</a:t>
            </a:r>
            <a:endParaRPr b="0" i="0" sz="1800" u="none" cap="none" strike="noStrike">
              <a:solidFill>
                <a:schemeClr val="dk1"/>
              </a:solidFill>
              <a:latin typeface="Calibri"/>
              <a:ea typeface="Calibri"/>
              <a:cs typeface="Calibri"/>
              <a:sym typeface="Calibri"/>
            </a:endParaRPr>
          </a:p>
        </p:txBody>
      </p:sp>
      <p:sp>
        <p:nvSpPr>
          <p:cNvPr id="160" name="Google Shape;160;p11"/>
          <p:cNvSpPr/>
          <p:nvPr/>
        </p:nvSpPr>
        <p:spPr>
          <a:xfrm>
            <a:off x="8138160" y="3108960"/>
            <a:ext cx="3611880" cy="1554480"/>
          </a:xfrm>
          <a:prstGeom prst="rect">
            <a:avLst/>
          </a:prstGeom>
          <a:solidFill>
            <a:srgbClr val="FFFFFF"/>
          </a:solidFill>
          <a:ln cap="flat" cmpd="sng" w="12700">
            <a:solidFill>
              <a:srgbClr val="FFFFFF"/>
            </a:solidFill>
            <a:prstDash val="solid"/>
            <a:round/>
            <a:headEnd len="sm" w="sm" type="none"/>
            <a:tailEnd len="sm" w="sm" type="none"/>
          </a:ln>
          <a:effectLst>
            <a:outerShdw blurRad="76200" rotWithShape="0" algn="bl" dir="5400000" dist="25400">
              <a:srgbClr val="000000">
                <a:alpha val="509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1"/>
          <p:cNvSpPr/>
          <p:nvPr/>
        </p:nvSpPr>
        <p:spPr>
          <a:xfrm>
            <a:off x="8138160" y="3108960"/>
            <a:ext cx="54864" cy="155448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1"/>
          <p:cNvSpPr/>
          <p:nvPr/>
        </p:nvSpPr>
        <p:spPr>
          <a:xfrm>
            <a:off x="8366760" y="3291840"/>
            <a:ext cx="324612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700"/>
              <a:buFont typeface="Calibri"/>
              <a:buNone/>
            </a:pPr>
            <a:r>
              <a:rPr b="1" i="0" lang="en-US" sz="1700" u="none" cap="none" strike="noStrike">
                <a:solidFill>
                  <a:srgbClr val="FF3E80"/>
                </a:solidFill>
                <a:latin typeface="Calibri"/>
                <a:ea typeface="Calibri"/>
                <a:cs typeface="Calibri"/>
                <a:sym typeface="Calibri"/>
              </a:rPr>
              <a:t>REASONING</a:t>
            </a:r>
            <a:endParaRPr b="0" i="0" sz="1700" u="none" cap="none" strike="noStrike">
              <a:solidFill>
                <a:schemeClr val="dk1"/>
              </a:solidFill>
              <a:latin typeface="Calibri"/>
              <a:ea typeface="Calibri"/>
              <a:cs typeface="Calibri"/>
              <a:sym typeface="Calibri"/>
            </a:endParaRPr>
          </a:p>
        </p:txBody>
      </p:sp>
      <p:sp>
        <p:nvSpPr>
          <p:cNvPr id="163" name="Google Shape;163;p11"/>
          <p:cNvSpPr/>
          <p:nvPr/>
        </p:nvSpPr>
        <p:spPr>
          <a:xfrm>
            <a:off x="8366760" y="3794760"/>
            <a:ext cx="324612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1800"/>
              <a:buFont typeface="Calibri"/>
              <a:buNone/>
            </a:pPr>
            <a:r>
              <a:rPr b="1" i="0" lang="en-US" sz="1800" u="none" cap="none" strike="noStrike">
                <a:solidFill>
                  <a:srgbClr val="2C2C36"/>
                </a:solidFill>
                <a:latin typeface="Calibri"/>
                <a:ea typeface="Calibri"/>
                <a:cs typeface="Calibri"/>
                <a:sym typeface="Calibri"/>
              </a:rPr>
              <a:t>Weak at multi-step logic.</a:t>
            </a:r>
            <a:endParaRPr b="0" i="0" sz="1800" u="none" cap="none" strike="noStrike">
              <a:solidFill>
                <a:schemeClr val="dk1"/>
              </a:solidFill>
              <a:latin typeface="Calibri"/>
              <a:ea typeface="Calibri"/>
              <a:cs typeface="Calibri"/>
              <a:sym typeface="Calibri"/>
            </a:endParaRPr>
          </a:p>
        </p:txBody>
      </p:sp>
      <p:sp>
        <p:nvSpPr>
          <p:cNvPr id="164" name="Google Shape;164;p11"/>
          <p:cNvSpPr/>
          <p:nvPr/>
        </p:nvSpPr>
        <p:spPr>
          <a:xfrm>
            <a:off x="548640" y="4846320"/>
            <a:ext cx="3611880" cy="1554480"/>
          </a:xfrm>
          <a:prstGeom prst="rect">
            <a:avLst/>
          </a:prstGeom>
          <a:solidFill>
            <a:srgbClr val="FFFFFF"/>
          </a:solidFill>
          <a:ln cap="flat" cmpd="sng" w="12700">
            <a:solidFill>
              <a:srgbClr val="FFFFFF"/>
            </a:solidFill>
            <a:prstDash val="solid"/>
            <a:round/>
            <a:headEnd len="sm" w="sm" type="none"/>
            <a:tailEnd len="sm" w="sm" type="none"/>
          </a:ln>
          <a:effectLst>
            <a:outerShdw blurRad="76200" rotWithShape="0" algn="bl" dir="5400000" dist="25400">
              <a:srgbClr val="000000">
                <a:alpha val="509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1"/>
          <p:cNvSpPr/>
          <p:nvPr/>
        </p:nvSpPr>
        <p:spPr>
          <a:xfrm>
            <a:off x="548640" y="4846320"/>
            <a:ext cx="54864" cy="155448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1"/>
          <p:cNvSpPr/>
          <p:nvPr/>
        </p:nvSpPr>
        <p:spPr>
          <a:xfrm>
            <a:off x="777240" y="5029200"/>
            <a:ext cx="324612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700"/>
              <a:buFont typeface="Calibri"/>
              <a:buNone/>
            </a:pPr>
            <a:r>
              <a:rPr b="1" i="0" lang="en-US" sz="1700" u="none" cap="none" strike="noStrike">
                <a:solidFill>
                  <a:srgbClr val="FF3E80"/>
                </a:solidFill>
                <a:latin typeface="Calibri"/>
                <a:ea typeface="Calibri"/>
                <a:cs typeface="Calibri"/>
                <a:sym typeface="Calibri"/>
              </a:rPr>
              <a:t>LEARNING</a:t>
            </a:r>
            <a:endParaRPr b="0" i="0" sz="1700" u="none" cap="none" strike="noStrike">
              <a:solidFill>
                <a:schemeClr val="dk1"/>
              </a:solidFill>
              <a:latin typeface="Calibri"/>
              <a:ea typeface="Calibri"/>
              <a:cs typeface="Calibri"/>
              <a:sym typeface="Calibri"/>
            </a:endParaRPr>
          </a:p>
        </p:txBody>
      </p:sp>
      <p:sp>
        <p:nvSpPr>
          <p:cNvPr id="167" name="Google Shape;167;p11"/>
          <p:cNvSpPr/>
          <p:nvPr/>
        </p:nvSpPr>
        <p:spPr>
          <a:xfrm>
            <a:off x="777240" y="5532120"/>
            <a:ext cx="324612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1800"/>
              <a:buFont typeface="Calibri"/>
              <a:buNone/>
            </a:pPr>
            <a:r>
              <a:rPr b="1" i="0" lang="en-US" sz="1800" u="none" cap="none" strike="noStrike">
                <a:solidFill>
                  <a:srgbClr val="2C2C36"/>
                </a:solidFill>
                <a:latin typeface="Calibri"/>
                <a:ea typeface="Calibri"/>
                <a:cs typeface="Calibri"/>
                <a:sym typeface="Calibri"/>
              </a:rPr>
              <a:t>Doesn't get smarter from you.</a:t>
            </a:r>
            <a:endParaRPr b="0" i="0" sz="1800" u="none" cap="none" strike="noStrike">
              <a:solidFill>
                <a:schemeClr val="dk1"/>
              </a:solidFill>
              <a:latin typeface="Calibri"/>
              <a:ea typeface="Calibri"/>
              <a:cs typeface="Calibri"/>
              <a:sym typeface="Calibri"/>
            </a:endParaRPr>
          </a:p>
        </p:txBody>
      </p:sp>
      <p:sp>
        <p:nvSpPr>
          <p:cNvPr id="168" name="Google Shape;168;p11"/>
          <p:cNvSpPr/>
          <p:nvPr/>
        </p:nvSpPr>
        <p:spPr>
          <a:xfrm>
            <a:off x="4343400" y="4846320"/>
            <a:ext cx="3611880" cy="1554480"/>
          </a:xfrm>
          <a:prstGeom prst="rect">
            <a:avLst/>
          </a:prstGeom>
          <a:solidFill>
            <a:srgbClr val="FFFFFF"/>
          </a:solidFill>
          <a:ln cap="flat" cmpd="sng" w="12700">
            <a:solidFill>
              <a:srgbClr val="FFFFFF"/>
            </a:solidFill>
            <a:prstDash val="solid"/>
            <a:round/>
            <a:headEnd len="sm" w="sm" type="none"/>
            <a:tailEnd len="sm" w="sm" type="none"/>
          </a:ln>
          <a:effectLst>
            <a:outerShdw blurRad="76200" rotWithShape="0" algn="bl" dir="5400000" dist="25400">
              <a:srgbClr val="000000">
                <a:alpha val="509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1"/>
          <p:cNvSpPr/>
          <p:nvPr/>
        </p:nvSpPr>
        <p:spPr>
          <a:xfrm>
            <a:off x="4343400" y="4846320"/>
            <a:ext cx="54864" cy="155448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1"/>
          <p:cNvSpPr/>
          <p:nvPr/>
        </p:nvSpPr>
        <p:spPr>
          <a:xfrm>
            <a:off x="4572000" y="5029200"/>
            <a:ext cx="324612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700"/>
              <a:buFont typeface="Calibri"/>
              <a:buNone/>
            </a:pPr>
            <a:r>
              <a:rPr b="1" i="0" lang="en-US" sz="1700" u="none" cap="none" strike="noStrike">
                <a:solidFill>
                  <a:srgbClr val="FF3E80"/>
                </a:solidFill>
                <a:latin typeface="Calibri"/>
                <a:ea typeface="Calibri"/>
                <a:cs typeface="Calibri"/>
                <a:sym typeface="Calibri"/>
              </a:rPr>
              <a:t>PURPOSE</a:t>
            </a:r>
            <a:endParaRPr b="0" i="0" sz="1700" u="none" cap="none" strike="noStrike">
              <a:solidFill>
                <a:schemeClr val="dk1"/>
              </a:solidFill>
              <a:latin typeface="Calibri"/>
              <a:ea typeface="Calibri"/>
              <a:cs typeface="Calibri"/>
              <a:sym typeface="Calibri"/>
            </a:endParaRPr>
          </a:p>
        </p:txBody>
      </p:sp>
      <p:sp>
        <p:nvSpPr>
          <p:cNvPr id="171" name="Google Shape;171;p11"/>
          <p:cNvSpPr/>
          <p:nvPr/>
        </p:nvSpPr>
        <p:spPr>
          <a:xfrm>
            <a:off x="4572000" y="5532120"/>
            <a:ext cx="324612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1800"/>
              <a:buFont typeface="Calibri"/>
              <a:buNone/>
            </a:pPr>
            <a:r>
              <a:rPr b="1" i="0" lang="en-US" sz="1800" u="none" cap="none" strike="noStrike">
                <a:solidFill>
                  <a:srgbClr val="2C2C36"/>
                </a:solidFill>
                <a:latin typeface="Calibri"/>
                <a:ea typeface="Calibri"/>
                <a:cs typeface="Calibri"/>
                <a:sym typeface="Calibri"/>
              </a:rPr>
              <a:t>No goals. Just responses.</a:t>
            </a:r>
            <a:endParaRPr b="0" i="0" sz="1800" u="none" cap="none" strike="noStrike">
              <a:solidFill>
                <a:schemeClr val="dk1"/>
              </a:solidFill>
              <a:latin typeface="Calibri"/>
              <a:ea typeface="Calibri"/>
              <a:cs typeface="Calibri"/>
              <a:sym typeface="Calibri"/>
            </a:endParaRPr>
          </a:p>
        </p:txBody>
      </p:sp>
      <p:sp>
        <p:nvSpPr>
          <p:cNvPr id="172" name="Google Shape;172;p11"/>
          <p:cNvSpPr/>
          <p:nvPr/>
        </p:nvSpPr>
        <p:spPr>
          <a:xfrm>
            <a:off x="8138160" y="4846320"/>
            <a:ext cx="3611880" cy="1554480"/>
          </a:xfrm>
          <a:prstGeom prst="rect">
            <a:avLst/>
          </a:prstGeom>
          <a:solidFill>
            <a:srgbClr val="FFFFFF"/>
          </a:solidFill>
          <a:ln cap="flat" cmpd="sng" w="12700">
            <a:solidFill>
              <a:srgbClr val="FFFFFF"/>
            </a:solidFill>
            <a:prstDash val="solid"/>
            <a:round/>
            <a:headEnd len="sm" w="sm" type="none"/>
            <a:tailEnd len="sm" w="sm" type="none"/>
          </a:ln>
          <a:effectLst>
            <a:outerShdw blurRad="76200" rotWithShape="0" algn="bl" dir="5400000" dist="25400">
              <a:srgbClr val="000000">
                <a:alpha val="509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1"/>
          <p:cNvSpPr/>
          <p:nvPr/>
        </p:nvSpPr>
        <p:spPr>
          <a:xfrm>
            <a:off x="8138160" y="4846320"/>
            <a:ext cx="54864" cy="155448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1"/>
          <p:cNvSpPr/>
          <p:nvPr/>
        </p:nvSpPr>
        <p:spPr>
          <a:xfrm>
            <a:off x="8366760" y="5029200"/>
            <a:ext cx="324612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700"/>
              <a:buFont typeface="Calibri"/>
              <a:buNone/>
            </a:pPr>
            <a:r>
              <a:rPr b="1" i="0" lang="en-US" sz="1700" u="none" cap="none" strike="noStrike">
                <a:solidFill>
                  <a:srgbClr val="FF3E80"/>
                </a:solidFill>
                <a:latin typeface="Calibri"/>
                <a:ea typeface="Calibri"/>
                <a:cs typeface="Calibri"/>
                <a:sym typeface="Calibri"/>
              </a:rPr>
              <a:t>TOOLS</a:t>
            </a:r>
            <a:endParaRPr b="0" i="0" sz="1700" u="none" cap="none" strike="noStrike">
              <a:solidFill>
                <a:schemeClr val="dk1"/>
              </a:solidFill>
              <a:latin typeface="Calibri"/>
              <a:ea typeface="Calibri"/>
              <a:cs typeface="Calibri"/>
              <a:sym typeface="Calibri"/>
            </a:endParaRPr>
          </a:p>
        </p:txBody>
      </p:sp>
      <p:sp>
        <p:nvSpPr>
          <p:cNvPr id="175" name="Google Shape;175;p11"/>
          <p:cNvSpPr/>
          <p:nvPr/>
        </p:nvSpPr>
        <p:spPr>
          <a:xfrm>
            <a:off x="8366760" y="5532120"/>
            <a:ext cx="324612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1800"/>
              <a:buFont typeface="Calibri"/>
              <a:buNone/>
            </a:pPr>
            <a:r>
              <a:rPr b="1" i="0" lang="en-US" sz="1800" u="none" cap="none" strike="noStrike">
                <a:solidFill>
                  <a:srgbClr val="2C2C36"/>
                </a:solidFill>
                <a:latin typeface="Calibri"/>
                <a:ea typeface="Calibri"/>
                <a:cs typeface="Calibri"/>
                <a:sym typeface="Calibri"/>
              </a:rPr>
              <a:t>Needs them to touch the world.</a:t>
            </a:r>
            <a:endParaRPr b="0" i="0" sz="1800" u="none" cap="none" strike="noStrike">
              <a:solidFill>
                <a:schemeClr val="dk1"/>
              </a:solidFill>
              <a:latin typeface="Calibri"/>
              <a:ea typeface="Calibri"/>
              <a:cs typeface="Calibri"/>
              <a:sym typeface="Calibri"/>
            </a:endParaRPr>
          </a:p>
        </p:txBody>
      </p:sp>
      <p:sp>
        <p:nvSpPr>
          <p:cNvPr id="176" name="Google Shape;176;p11"/>
          <p:cNvSpPr/>
          <p:nvPr/>
        </p:nvSpPr>
        <p:spPr>
          <a:xfrm>
            <a:off x="11338560" y="6446520"/>
            <a:ext cx="54864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B6B6B"/>
              </a:buClr>
              <a:buSzPts val="1100"/>
              <a:buFont typeface="Calibri"/>
              <a:buNone/>
            </a:pPr>
            <a:r>
              <a:rPr b="0" i="0" lang="en-US" sz="1100" u="none" cap="none" strike="noStrike">
                <a:solidFill>
                  <a:srgbClr val="6B6B6B"/>
                </a:solidFill>
                <a:latin typeface="Calibri"/>
                <a:ea typeface="Calibri"/>
                <a:cs typeface="Calibri"/>
                <a:sym typeface="Calibri"/>
              </a:rPr>
              <a:t>08</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C2C36"/>
        </a:solidFill>
      </p:bgPr>
    </p:bg>
    <p:spTree>
      <p:nvGrpSpPr>
        <p:cNvPr id="181" name="Shape 181"/>
        <p:cNvGrpSpPr/>
        <p:nvPr/>
      </p:nvGrpSpPr>
      <p:grpSpPr>
        <a:xfrm>
          <a:off x="0" y="0"/>
          <a:ext cx="0" cy="0"/>
          <a:chOff x="0" y="0"/>
          <a:chExt cx="0" cy="0"/>
        </a:xfrm>
      </p:grpSpPr>
      <p:sp>
        <p:nvSpPr>
          <p:cNvPr id="182" name="Google Shape;182;p12"/>
          <p:cNvSpPr/>
          <p:nvPr/>
        </p:nvSpPr>
        <p:spPr>
          <a:xfrm>
            <a:off x="548640" y="411480"/>
            <a:ext cx="91440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5F1E8"/>
              </a:buClr>
              <a:buSzPts val="1400"/>
              <a:buFont typeface="Calibri"/>
              <a:buNone/>
            </a:pPr>
            <a:r>
              <a:rPr b="1" i="0" lang="en-US" sz="1400" u="none" cap="none" strike="noStrike">
                <a:solidFill>
                  <a:srgbClr val="F5F1E8"/>
                </a:solidFill>
                <a:latin typeface="Calibri"/>
                <a:ea typeface="Calibri"/>
                <a:cs typeface="Calibri"/>
                <a:sym typeface="Calibri"/>
              </a:rPr>
              <a:t>ZOOM IN  ·  THE BIG ONE</a:t>
            </a:r>
            <a:endParaRPr b="0" i="0" sz="1400" u="none" cap="none" strike="noStrike">
              <a:solidFill>
                <a:schemeClr val="dk1"/>
              </a:solidFill>
              <a:latin typeface="Calibri"/>
              <a:ea typeface="Calibri"/>
              <a:cs typeface="Calibri"/>
              <a:sym typeface="Calibri"/>
            </a:endParaRPr>
          </a:p>
        </p:txBody>
      </p:sp>
      <p:sp>
        <p:nvSpPr>
          <p:cNvPr id="183" name="Google Shape;183;p12"/>
          <p:cNvSpPr/>
          <p:nvPr/>
        </p:nvSpPr>
        <p:spPr>
          <a:xfrm>
            <a:off x="548640" y="914400"/>
            <a:ext cx="109728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3400"/>
              <a:buFont typeface="Calibri"/>
              <a:buNone/>
            </a:pPr>
            <a:r>
              <a:rPr b="0" i="1" lang="en-US" sz="3400" u="none" cap="none" strike="noStrike">
                <a:solidFill>
                  <a:srgbClr val="F5F1E8"/>
                </a:solidFill>
                <a:latin typeface="Calibri"/>
                <a:ea typeface="Calibri"/>
                <a:cs typeface="Calibri"/>
                <a:sym typeface="Calibri"/>
              </a:rPr>
              <a:t>The most dangerous one:</a:t>
            </a:r>
            <a:endParaRPr b="0" i="0" sz="3400" u="none" cap="none" strike="noStrike">
              <a:solidFill>
                <a:schemeClr val="dk1"/>
              </a:solidFill>
              <a:latin typeface="Calibri"/>
              <a:ea typeface="Calibri"/>
              <a:cs typeface="Calibri"/>
              <a:sym typeface="Calibri"/>
            </a:endParaRPr>
          </a:p>
        </p:txBody>
      </p:sp>
      <p:sp>
        <p:nvSpPr>
          <p:cNvPr id="184" name="Google Shape;184;p12"/>
          <p:cNvSpPr/>
          <p:nvPr/>
        </p:nvSpPr>
        <p:spPr>
          <a:xfrm>
            <a:off x="548640" y="1783080"/>
            <a:ext cx="10972800" cy="11887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9200"/>
              <a:buFont typeface="Calibri"/>
              <a:buNone/>
            </a:pPr>
            <a:r>
              <a:rPr b="1" i="0" lang="en-US" sz="9200" u="none" cap="none" strike="noStrike">
                <a:solidFill>
                  <a:srgbClr val="FF3E80"/>
                </a:solidFill>
                <a:latin typeface="Calibri"/>
                <a:ea typeface="Calibri"/>
                <a:cs typeface="Calibri"/>
                <a:sym typeface="Calibri"/>
              </a:rPr>
              <a:t>Hallucination.</a:t>
            </a:r>
            <a:endParaRPr b="0" i="0" sz="9200" u="none" cap="none" strike="noStrike">
              <a:solidFill>
                <a:schemeClr val="dk1"/>
              </a:solidFill>
              <a:latin typeface="Calibri"/>
              <a:ea typeface="Calibri"/>
              <a:cs typeface="Calibri"/>
              <a:sym typeface="Calibri"/>
            </a:endParaRPr>
          </a:p>
        </p:txBody>
      </p:sp>
      <p:sp>
        <p:nvSpPr>
          <p:cNvPr id="185" name="Google Shape;185;p12"/>
          <p:cNvSpPr/>
          <p:nvPr/>
        </p:nvSpPr>
        <p:spPr>
          <a:xfrm>
            <a:off x="548640" y="3200400"/>
            <a:ext cx="731520" cy="64008"/>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2"/>
          <p:cNvSpPr/>
          <p:nvPr/>
        </p:nvSpPr>
        <p:spPr>
          <a:xfrm>
            <a:off x="548640" y="3520440"/>
            <a:ext cx="5257800" cy="2606040"/>
          </a:xfrm>
          <a:prstGeom prst="rect">
            <a:avLst/>
          </a:prstGeom>
          <a:solidFill>
            <a:srgbClr val="1F1F28"/>
          </a:solidFill>
          <a:ln cap="flat" cmpd="sng" w="12700">
            <a:solidFill>
              <a:srgbClr val="3A3A4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2"/>
          <p:cNvSpPr/>
          <p:nvPr/>
        </p:nvSpPr>
        <p:spPr>
          <a:xfrm>
            <a:off x="822960" y="3749040"/>
            <a:ext cx="47091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C0B0"/>
              </a:buClr>
              <a:buSzPts val="1300"/>
              <a:buFont typeface="Calibri"/>
              <a:buNone/>
            </a:pPr>
            <a:r>
              <a:rPr b="1" i="0" lang="en-US" sz="1300" u="none" cap="none" strike="noStrike">
                <a:solidFill>
                  <a:srgbClr val="C8C0B0"/>
                </a:solidFill>
                <a:latin typeface="Calibri"/>
                <a:ea typeface="Calibri"/>
                <a:cs typeface="Calibri"/>
                <a:sym typeface="Calibri"/>
              </a:rPr>
              <a:t>OFTEN OK</a:t>
            </a:r>
            <a:endParaRPr b="0" i="0" sz="1300" u="none" cap="none" strike="noStrike">
              <a:solidFill>
                <a:schemeClr val="dk1"/>
              </a:solidFill>
              <a:latin typeface="Calibri"/>
              <a:ea typeface="Calibri"/>
              <a:cs typeface="Calibri"/>
              <a:sym typeface="Calibri"/>
            </a:endParaRPr>
          </a:p>
        </p:txBody>
      </p:sp>
      <p:sp>
        <p:nvSpPr>
          <p:cNvPr id="188" name="Google Shape;188;p12"/>
          <p:cNvSpPr/>
          <p:nvPr/>
        </p:nvSpPr>
        <p:spPr>
          <a:xfrm>
            <a:off x="822960" y="4160520"/>
            <a:ext cx="470916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2200"/>
              <a:buFont typeface="Calibri"/>
              <a:buNone/>
            </a:pPr>
            <a:r>
              <a:rPr b="1" i="0" lang="en-US" sz="2200" u="none" cap="none" strike="noStrike">
                <a:solidFill>
                  <a:srgbClr val="F5F1E8"/>
                </a:solidFill>
                <a:latin typeface="Calibri"/>
                <a:ea typeface="Calibri"/>
                <a:cs typeface="Calibri"/>
                <a:sym typeface="Calibri"/>
              </a:rPr>
              <a:t>Brainstorming. Captions.</a:t>
            </a:r>
            <a:endParaRPr b="0" i="0" sz="2200" u="none" cap="none" strike="noStrike">
              <a:solidFill>
                <a:schemeClr val="dk1"/>
              </a:solidFill>
              <a:latin typeface="Calibri"/>
              <a:ea typeface="Calibri"/>
              <a:cs typeface="Calibri"/>
              <a:sym typeface="Calibri"/>
            </a:endParaRPr>
          </a:p>
        </p:txBody>
      </p:sp>
      <p:sp>
        <p:nvSpPr>
          <p:cNvPr id="189" name="Google Shape;189;p12"/>
          <p:cNvSpPr/>
          <p:nvPr/>
        </p:nvSpPr>
        <p:spPr>
          <a:xfrm>
            <a:off x="822960" y="4754880"/>
            <a:ext cx="470916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2200"/>
              <a:buFont typeface="Calibri"/>
              <a:buNone/>
            </a:pPr>
            <a:r>
              <a:rPr b="1" i="0" lang="en-US" sz="2200" u="none" cap="none" strike="noStrike">
                <a:solidFill>
                  <a:srgbClr val="F5F1E8"/>
                </a:solidFill>
                <a:latin typeface="Calibri"/>
                <a:ea typeface="Calibri"/>
                <a:cs typeface="Calibri"/>
                <a:sym typeface="Calibri"/>
              </a:rPr>
              <a:t>Moodboards. First drafts.</a:t>
            </a:r>
            <a:endParaRPr b="0" i="0" sz="2200" u="none" cap="none" strike="noStrike">
              <a:solidFill>
                <a:schemeClr val="dk1"/>
              </a:solidFill>
              <a:latin typeface="Calibri"/>
              <a:ea typeface="Calibri"/>
              <a:cs typeface="Calibri"/>
              <a:sym typeface="Calibri"/>
            </a:endParaRPr>
          </a:p>
        </p:txBody>
      </p:sp>
      <p:sp>
        <p:nvSpPr>
          <p:cNvPr id="190" name="Google Shape;190;p12"/>
          <p:cNvSpPr/>
          <p:nvPr/>
        </p:nvSpPr>
        <p:spPr>
          <a:xfrm>
            <a:off x="822960" y="5394960"/>
            <a:ext cx="470916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C0B0"/>
              </a:buClr>
              <a:buSzPts val="1500"/>
              <a:buFont typeface="Calibri"/>
              <a:buNone/>
            </a:pPr>
            <a:r>
              <a:rPr b="0" i="1" lang="en-US" sz="1500" u="none" cap="none" strike="noStrike">
                <a:solidFill>
                  <a:srgbClr val="C8C0B0"/>
                </a:solidFill>
                <a:latin typeface="Calibri"/>
                <a:ea typeface="Calibri"/>
                <a:cs typeface="Calibri"/>
                <a:sym typeface="Calibri"/>
              </a:rPr>
              <a:t>Variation is the feature.</a:t>
            </a:r>
            <a:endParaRPr b="0" i="0" sz="1500" u="none" cap="none" strike="noStrike">
              <a:solidFill>
                <a:schemeClr val="dk1"/>
              </a:solidFill>
              <a:latin typeface="Calibri"/>
              <a:ea typeface="Calibri"/>
              <a:cs typeface="Calibri"/>
              <a:sym typeface="Calibri"/>
            </a:endParaRPr>
          </a:p>
        </p:txBody>
      </p:sp>
      <p:sp>
        <p:nvSpPr>
          <p:cNvPr id="191" name="Google Shape;191;p12"/>
          <p:cNvSpPr/>
          <p:nvPr/>
        </p:nvSpPr>
        <p:spPr>
          <a:xfrm>
            <a:off x="6355080" y="3520440"/>
            <a:ext cx="5257800" cy="260604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2"/>
          <p:cNvSpPr/>
          <p:nvPr/>
        </p:nvSpPr>
        <p:spPr>
          <a:xfrm>
            <a:off x="6629400" y="3749040"/>
            <a:ext cx="47091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1300"/>
              <a:buFont typeface="Calibri"/>
              <a:buNone/>
            </a:pPr>
            <a:r>
              <a:rPr b="1" i="0" lang="en-US" sz="1300" u="none" cap="none" strike="noStrike">
                <a:solidFill>
                  <a:srgbClr val="F5F1E8"/>
                </a:solidFill>
                <a:latin typeface="Calibri"/>
                <a:ea typeface="Calibri"/>
                <a:cs typeface="Calibri"/>
                <a:sym typeface="Calibri"/>
              </a:rPr>
              <a:t>OFTEN FATAL</a:t>
            </a:r>
            <a:endParaRPr b="0" i="0" sz="1300" u="none" cap="none" strike="noStrike">
              <a:solidFill>
                <a:schemeClr val="dk1"/>
              </a:solidFill>
              <a:latin typeface="Calibri"/>
              <a:ea typeface="Calibri"/>
              <a:cs typeface="Calibri"/>
              <a:sym typeface="Calibri"/>
            </a:endParaRPr>
          </a:p>
        </p:txBody>
      </p:sp>
      <p:sp>
        <p:nvSpPr>
          <p:cNvPr id="193" name="Google Shape;193;p12"/>
          <p:cNvSpPr/>
          <p:nvPr/>
        </p:nvSpPr>
        <p:spPr>
          <a:xfrm>
            <a:off x="6629400" y="4160520"/>
            <a:ext cx="470916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2200"/>
              <a:buFont typeface="Calibri"/>
              <a:buNone/>
            </a:pPr>
            <a:r>
              <a:rPr b="1" i="0" lang="en-US" sz="2200" u="none" cap="none" strike="noStrike">
                <a:solidFill>
                  <a:srgbClr val="F5F1E8"/>
                </a:solidFill>
                <a:latin typeface="Calibri"/>
                <a:ea typeface="Calibri"/>
                <a:cs typeface="Calibri"/>
                <a:sym typeface="Calibri"/>
              </a:rPr>
              <a:t>Pricing. Specs. Claims.</a:t>
            </a:r>
            <a:endParaRPr b="0" i="0" sz="2200" u="none" cap="none" strike="noStrike">
              <a:solidFill>
                <a:schemeClr val="dk1"/>
              </a:solidFill>
              <a:latin typeface="Calibri"/>
              <a:ea typeface="Calibri"/>
              <a:cs typeface="Calibri"/>
              <a:sym typeface="Calibri"/>
            </a:endParaRPr>
          </a:p>
        </p:txBody>
      </p:sp>
      <p:sp>
        <p:nvSpPr>
          <p:cNvPr id="194" name="Google Shape;194;p12"/>
          <p:cNvSpPr/>
          <p:nvPr/>
        </p:nvSpPr>
        <p:spPr>
          <a:xfrm>
            <a:off x="6629400" y="4754880"/>
            <a:ext cx="470916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2200"/>
              <a:buFont typeface="Calibri"/>
              <a:buNone/>
            </a:pPr>
            <a:r>
              <a:rPr b="1" i="0" lang="en-US" sz="2200" u="none" cap="none" strike="noStrike">
                <a:solidFill>
                  <a:srgbClr val="F5F1E8"/>
                </a:solidFill>
                <a:latin typeface="Calibri"/>
                <a:ea typeface="Calibri"/>
                <a:cs typeface="Calibri"/>
                <a:sym typeface="Calibri"/>
              </a:rPr>
              <a:t>Health. Legal. Money.</a:t>
            </a:r>
            <a:endParaRPr b="0" i="0" sz="2200" u="none" cap="none" strike="noStrike">
              <a:solidFill>
                <a:schemeClr val="dk1"/>
              </a:solidFill>
              <a:latin typeface="Calibri"/>
              <a:ea typeface="Calibri"/>
              <a:cs typeface="Calibri"/>
              <a:sym typeface="Calibri"/>
            </a:endParaRPr>
          </a:p>
        </p:txBody>
      </p:sp>
      <p:sp>
        <p:nvSpPr>
          <p:cNvPr id="195" name="Google Shape;195;p12"/>
          <p:cNvSpPr/>
          <p:nvPr/>
        </p:nvSpPr>
        <p:spPr>
          <a:xfrm>
            <a:off x="6629400" y="5394960"/>
            <a:ext cx="470916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1500"/>
              <a:buFont typeface="Calibri"/>
              <a:buNone/>
            </a:pPr>
            <a:r>
              <a:rPr b="0" i="1" lang="en-US" sz="1500" u="none" cap="none" strike="noStrike">
                <a:solidFill>
                  <a:srgbClr val="F5F1E8"/>
                </a:solidFill>
                <a:latin typeface="Calibri"/>
                <a:ea typeface="Calibri"/>
                <a:cs typeface="Calibri"/>
                <a:sym typeface="Calibri"/>
              </a:rPr>
              <a:t>Confidently wrong = lawsuit.</a:t>
            </a:r>
            <a:endParaRPr b="0" i="0" sz="1500" u="none" cap="none" strike="noStrike">
              <a:solidFill>
                <a:schemeClr val="dk1"/>
              </a:solidFill>
              <a:latin typeface="Calibri"/>
              <a:ea typeface="Calibri"/>
              <a:cs typeface="Calibri"/>
              <a:sym typeface="Calibri"/>
            </a:endParaRPr>
          </a:p>
        </p:txBody>
      </p:sp>
      <p:sp>
        <p:nvSpPr>
          <p:cNvPr id="196" name="Google Shape;196;p12"/>
          <p:cNvSpPr/>
          <p:nvPr/>
        </p:nvSpPr>
        <p:spPr>
          <a:xfrm>
            <a:off x="11338560" y="6446520"/>
            <a:ext cx="54864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C8C0B0"/>
              </a:buClr>
              <a:buSzPts val="1100"/>
              <a:buFont typeface="Calibri"/>
              <a:buNone/>
            </a:pPr>
            <a:r>
              <a:rPr b="0" i="0" lang="en-US" sz="1100" u="none" cap="none" strike="noStrike">
                <a:solidFill>
                  <a:srgbClr val="C8C0B0"/>
                </a:solidFill>
                <a:latin typeface="Calibri"/>
                <a:ea typeface="Calibri"/>
                <a:cs typeface="Calibri"/>
                <a:sym typeface="Calibri"/>
              </a:rPr>
              <a:t>09</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1E8"/>
        </a:solidFill>
      </p:bgPr>
    </p:bg>
    <p:spTree>
      <p:nvGrpSpPr>
        <p:cNvPr id="201" name="Shape 201"/>
        <p:cNvGrpSpPr/>
        <p:nvPr/>
      </p:nvGrpSpPr>
      <p:grpSpPr>
        <a:xfrm>
          <a:off x="0" y="0"/>
          <a:ext cx="0" cy="0"/>
          <a:chOff x="0" y="0"/>
          <a:chExt cx="0" cy="0"/>
        </a:xfrm>
      </p:grpSpPr>
      <p:sp>
        <p:nvSpPr>
          <p:cNvPr id="202" name="Google Shape;202;p13"/>
          <p:cNvSpPr/>
          <p:nvPr/>
        </p:nvSpPr>
        <p:spPr>
          <a:xfrm>
            <a:off x="548640" y="411480"/>
            <a:ext cx="91440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3E80"/>
              </a:buClr>
              <a:buSzPts val="1400"/>
              <a:buFont typeface="Calibri"/>
              <a:buNone/>
            </a:pPr>
            <a:r>
              <a:rPr b="1" i="0" lang="en-US" sz="1400" u="none" cap="none" strike="noStrike">
                <a:solidFill>
                  <a:srgbClr val="FF3E80"/>
                </a:solidFill>
                <a:latin typeface="Calibri"/>
                <a:ea typeface="Calibri"/>
                <a:cs typeface="Calibri"/>
                <a:sym typeface="Calibri"/>
              </a:rPr>
              <a:t>THE FIX</a:t>
            </a:r>
            <a:endParaRPr b="0" i="0" sz="1400" u="none" cap="none" strike="noStrike">
              <a:solidFill>
                <a:schemeClr val="dk1"/>
              </a:solidFill>
              <a:latin typeface="Calibri"/>
              <a:ea typeface="Calibri"/>
              <a:cs typeface="Calibri"/>
              <a:sym typeface="Calibri"/>
            </a:endParaRPr>
          </a:p>
        </p:txBody>
      </p:sp>
      <p:sp>
        <p:nvSpPr>
          <p:cNvPr id="203" name="Google Shape;203;p13"/>
          <p:cNvSpPr/>
          <p:nvPr/>
        </p:nvSpPr>
        <p:spPr>
          <a:xfrm>
            <a:off x="548640" y="868680"/>
            <a:ext cx="109728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3800"/>
              <a:buFont typeface="Calibri"/>
              <a:buNone/>
            </a:pPr>
            <a:r>
              <a:rPr b="0" i="0" lang="en-US" sz="3800" u="none" cap="none" strike="noStrike">
                <a:solidFill>
                  <a:srgbClr val="2C2C36"/>
                </a:solidFill>
                <a:latin typeface="Calibri"/>
                <a:ea typeface="Calibri"/>
                <a:cs typeface="Calibri"/>
                <a:sym typeface="Calibri"/>
              </a:rPr>
              <a:t>Every limitation</a:t>
            </a:r>
            <a:endParaRPr b="0" i="0" sz="3800" u="none" cap="none" strike="noStrike">
              <a:solidFill>
                <a:schemeClr val="dk1"/>
              </a:solidFill>
              <a:latin typeface="Calibri"/>
              <a:ea typeface="Calibri"/>
              <a:cs typeface="Calibri"/>
              <a:sym typeface="Calibri"/>
            </a:endParaRPr>
          </a:p>
        </p:txBody>
      </p:sp>
      <p:sp>
        <p:nvSpPr>
          <p:cNvPr id="204" name="Google Shape;204;p13"/>
          <p:cNvSpPr/>
          <p:nvPr/>
        </p:nvSpPr>
        <p:spPr>
          <a:xfrm>
            <a:off x="548640" y="1645920"/>
            <a:ext cx="109728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3800"/>
              <a:buFont typeface="Calibri"/>
              <a:buNone/>
            </a:pPr>
            <a:r>
              <a:rPr b="1" i="0" lang="en-US" sz="3800" u="none" cap="none" strike="noStrike">
                <a:solidFill>
                  <a:srgbClr val="2C2C36"/>
                </a:solidFill>
                <a:latin typeface="Calibri"/>
                <a:ea typeface="Calibri"/>
                <a:cs typeface="Calibri"/>
                <a:sym typeface="Calibri"/>
              </a:rPr>
              <a:t>has a workaround.</a:t>
            </a:r>
            <a:endParaRPr b="0" i="0" sz="3800" u="none" cap="none" strike="noStrike">
              <a:solidFill>
                <a:schemeClr val="dk1"/>
              </a:solidFill>
              <a:latin typeface="Calibri"/>
              <a:ea typeface="Calibri"/>
              <a:cs typeface="Calibri"/>
              <a:sym typeface="Calibri"/>
            </a:endParaRPr>
          </a:p>
        </p:txBody>
      </p:sp>
      <p:sp>
        <p:nvSpPr>
          <p:cNvPr id="205" name="Google Shape;205;p13"/>
          <p:cNvSpPr/>
          <p:nvPr/>
        </p:nvSpPr>
        <p:spPr>
          <a:xfrm>
            <a:off x="548640" y="2788920"/>
            <a:ext cx="320040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800"/>
              <a:buFont typeface="Calibri"/>
              <a:buNone/>
            </a:pPr>
            <a:r>
              <a:rPr b="1" i="0" lang="en-US" sz="1800" u="none" cap="none" strike="noStrike">
                <a:solidFill>
                  <a:srgbClr val="FF3E80"/>
                </a:solidFill>
                <a:latin typeface="Calibri"/>
                <a:ea typeface="Calibri"/>
                <a:cs typeface="Calibri"/>
                <a:sym typeface="Calibri"/>
              </a:rPr>
              <a:t>KNOWLEDGE</a:t>
            </a:r>
            <a:endParaRPr b="0" i="0" sz="1800" u="none" cap="none" strike="noStrike">
              <a:solidFill>
                <a:schemeClr val="dk1"/>
              </a:solidFill>
              <a:latin typeface="Calibri"/>
              <a:ea typeface="Calibri"/>
              <a:cs typeface="Calibri"/>
              <a:sym typeface="Calibri"/>
            </a:endParaRPr>
          </a:p>
        </p:txBody>
      </p:sp>
      <p:sp>
        <p:nvSpPr>
          <p:cNvPr id="206" name="Google Shape;206;p13"/>
          <p:cNvSpPr/>
          <p:nvPr/>
        </p:nvSpPr>
        <p:spPr>
          <a:xfrm>
            <a:off x="3749040" y="2788920"/>
            <a:ext cx="457200" cy="47548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3E80"/>
              </a:buClr>
              <a:buSzPts val="2200"/>
              <a:buFont typeface="Calibri"/>
              <a:buNone/>
            </a:pPr>
            <a:r>
              <a:rPr b="1" i="0" lang="en-US" sz="2200" u="none" cap="none" strike="noStrike">
                <a:solidFill>
                  <a:srgbClr val="FF3E80"/>
                </a:solidFill>
                <a:latin typeface="Calibri"/>
                <a:ea typeface="Calibri"/>
                <a:cs typeface="Calibri"/>
                <a:sym typeface="Calibri"/>
              </a:rPr>
              <a:t>→</a:t>
            </a:r>
            <a:endParaRPr b="0" i="0" sz="2200" u="none" cap="none" strike="noStrike">
              <a:solidFill>
                <a:schemeClr val="dk1"/>
              </a:solidFill>
              <a:latin typeface="Calibri"/>
              <a:ea typeface="Calibri"/>
              <a:cs typeface="Calibri"/>
              <a:sym typeface="Calibri"/>
            </a:endParaRPr>
          </a:p>
        </p:txBody>
      </p:sp>
      <p:sp>
        <p:nvSpPr>
          <p:cNvPr id="207" name="Google Shape;207;p13"/>
          <p:cNvSpPr/>
          <p:nvPr/>
        </p:nvSpPr>
        <p:spPr>
          <a:xfrm>
            <a:off x="4297680" y="2788920"/>
            <a:ext cx="731520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1" i="0" lang="en-US" sz="2200" u="none" cap="none" strike="noStrike">
                <a:solidFill>
                  <a:srgbClr val="2C2C36"/>
                </a:solidFill>
                <a:latin typeface="Calibri"/>
                <a:ea typeface="Calibri"/>
                <a:cs typeface="Calibri"/>
                <a:sym typeface="Calibri"/>
              </a:rPr>
              <a:t>RAG. Web search. Live data.</a:t>
            </a:r>
            <a:endParaRPr b="0" i="0" sz="2200" u="none" cap="none" strike="noStrike">
              <a:solidFill>
                <a:schemeClr val="dk1"/>
              </a:solidFill>
              <a:latin typeface="Calibri"/>
              <a:ea typeface="Calibri"/>
              <a:cs typeface="Calibri"/>
              <a:sym typeface="Calibri"/>
            </a:endParaRPr>
          </a:p>
        </p:txBody>
      </p:sp>
      <p:sp>
        <p:nvSpPr>
          <p:cNvPr id="208" name="Google Shape;208;p13"/>
          <p:cNvSpPr/>
          <p:nvPr/>
        </p:nvSpPr>
        <p:spPr>
          <a:xfrm>
            <a:off x="548640" y="3282696"/>
            <a:ext cx="11064240" cy="9144"/>
          </a:xfrm>
          <a:prstGeom prst="rect">
            <a:avLst/>
          </a:prstGeom>
          <a:solidFill>
            <a:srgbClr val="D8D2C5"/>
          </a:solidFill>
          <a:ln cap="flat" cmpd="sng" w="12700">
            <a:solidFill>
              <a:srgbClr val="D8D2C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3"/>
          <p:cNvSpPr/>
          <p:nvPr/>
        </p:nvSpPr>
        <p:spPr>
          <a:xfrm>
            <a:off x="548640" y="3355848"/>
            <a:ext cx="320040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800"/>
              <a:buFont typeface="Calibri"/>
              <a:buNone/>
            </a:pPr>
            <a:r>
              <a:rPr b="1" i="0" lang="en-US" sz="1800" u="none" cap="none" strike="noStrike">
                <a:solidFill>
                  <a:srgbClr val="FF3E80"/>
                </a:solidFill>
                <a:latin typeface="Calibri"/>
                <a:ea typeface="Calibri"/>
                <a:cs typeface="Calibri"/>
                <a:sym typeface="Calibri"/>
              </a:rPr>
              <a:t>MEMORY</a:t>
            </a:r>
            <a:endParaRPr b="0" i="0" sz="1800" u="none" cap="none" strike="noStrike">
              <a:solidFill>
                <a:schemeClr val="dk1"/>
              </a:solidFill>
              <a:latin typeface="Calibri"/>
              <a:ea typeface="Calibri"/>
              <a:cs typeface="Calibri"/>
              <a:sym typeface="Calibri"/>
            </a:endParaRPr>
          </a:p>
        </p:txBody>
      </p:sp>
      <p:sp>
        <p:nvSpPr>
          <p:cNvPr id="210" name="Google Shape;210;p13"/>
          <p:cNvSpPr/>
          <p:nvPr/>
        </p:nvSpPr>
        <p:spPr>
          <a:xfrm>
            <a:off x="3749040" y="3355848"/>
            <a:ext cx="457200" cy="47548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3E80"/>
              </a:buClr>
              <a:buSzPts val="2200"/>
              <a:buFont typeface="Calibri"/>
              <a:buNone/>
            </a:pPr>
            <a:r>
              <a:rPr b="1" i="0" lang="en-US" sz="2200" u="none" cap="none" strike="noStrike">
                <a:solidFill>
                  <a:srgbClr val="FF3E80"/>
                </a:solidFill>
                <a:latin typeface="Calibri"/>
                <a:ea typeface="Calibri"/>
                <a:cs typeface="Calibri"/>
                <a:sym typeface="Calibri"/>
              </a:rPr>
              <a:t>→</a:t>
            </a:r>
            <a:endParaRPr b="0" i="0" sz="2200" u="none" cap="none" strike="noStrike">
              <a:solidFill>
                <a:schemeClr val="dk1"/>
              </a:solidFill>
              <a:latin typeface="Calibri"/>
              <a:ea typeface="Calibri"/>
              <a:cs typeface="Calibri"/>
              <a:sym typeface="Calibri"/>
            </a:endParaRPr>
          </a:p>
        </p:txBody>
      </p:sp>
      <p:sp>
        <p:nvSpPr>
          <p:cNvPr id="211" name="Google Shape;211;p13"/>
          <p:cNvSpPr/>
          <p:nvPr/>
        </p:nvSpPr>
        <p:spPr>
          <a:xfrm>
            <a:off x="4297680" y="3355848"/>
            <a:ext cx="731520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1" i="0" lang="en-US" sz="2200" u="none" cap="none" strike="noStrike">
                <a:solidFill>
                  <a:srgbClr val="2C2C36"/>
                </a:solidFill>
                <a:latin typeface="Calibri"/>
                <a:ea typeface="Calibri"/>
                <a:cs typeface="Calibri"/>
                <a:sym typeface="Calibri"/>
              </a:rPr>
              <a:t>Short-term + long-term memory.</a:t>
            </a:r>
            <a:endParaRPr b="0" i="0" sz="2200" u="none" cap="none" strike="noStrike">
              <a:solidFill>
                <a:schemeClr val="dk1"/>
              </a:solidFill>
              <a:latin typeface="Calibri"/>
              <a:ea typeface="Calibri"/>
              <a:cs typeface="Calibri"/>
              <a:sym typeface="Calibri"/>
            </a:endParaRPr>
          </a:p>
        </p:txBody>
      </p:sp>
      <p:sp>
        <p:nvSpPr>
          <p:cNvPr id="212" name="Google Shape;212;p13"/>
          <p:cNvSpPr/>
          <p:nvPr/>
        </p:nvSpPr>
        <p:spPr>
          <a:xfrm>
            <a:off x="548640" y="3849624"/>
            <a:ext cx="11064240" cy="9144"/>
          </a:xfrm>
          <a:prstGeom prst="rect">
            <a:avLst/>
          </a:prstGeom>
          <a:solidFill>
            <a:srgbClr val="D8D2C5"/>
          </a:solidFill>
          <a:ln cap="flat" cmpd="sng" w="12700">
            <a:solidFill>
              <a:srgbClr val="D8D2C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3"/>
          <p:cNvSpPr/>
          <p:nvPr/>
        </p:nvSpPr>
        <p:spPr>
          <a:xfrm>
            <a:off x="548640" y="3922776"/>
            <a:ext cx="320040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800"/>
              <a:buFont typeface="Calibri"/>
              <a:buNone/>
            </a:pPr>
            <a:r>
              <a:rPr b="1" i="0" lang="en-US" sz="1800" u="none" cap="none" strike="noStrike">
                <a:solidFill>
                  <a:srgbClr val="FF3E80"/>
                </a:solidFill>
                <a:latin typeface="Calibri"/>
                <a:ea typeface="Calibri"/>
                <a:cs typeface="Calibri"/>
                <a:sym typeface="Calibri"/>
              </a:rPr>
              <a:t>REASONING</a:t>
            </a:r>
            <a:endParaRPr b="0" i="0" sz="1800" u="none" cap="none" strike="noStrike">
              <a:solidFill>
                <a:schemeClr val="dk1"/>
              </a:solidFill>
              <a:latin typeface="Calibri"/>
              <a:ea typeface="Calibri"/>
              <a:cs typeface="Calibri"/>
              <a:sym typeface="Calibri"/>
            </a:endParaRPr>
          </a:p>
        </p:txBody>
      </p:sp>
      <p:sp>
        <p:nvSpPr>
          <p:cNvPr id="214" name="Google Shape;214;p13"/>
          <p:cNvSpPr/>
          <p:nvPr/>
        </p:nvSpPr>
        <p:spPr>
          <a:xfrm>
            <a:off x="3749040" y="3922776"/>
            <a:ext cx="457200" cy="47548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3E80"/>
              </a:buClr>
              <a:buSzPts val="2200"/>
              <a:buFont typeface="Calibri"/>
              <a:buNone/>
            </a:pPr>
            <a:r>
              <a:rPr b="1" i="0" lang="en-US" sz="2200" u="none" cap="none" strike="noStrike">
                <a:solidFill>
                  <a:srgbClr val="FF3E80"/>
                </a:solidFill>
                <a:latin typeface="Calibri"/>
                <a:ea typeface="Calibri"/>
                <a:cs typeface="Calibri"/>
                <a:sym typeface="Calibri"/>
              </a:rPr>
              <a:t>→</a:t>
            </a:r>
            <a:endParaRPr b="0" i="0" sz="2200" u="none" cap="none" strike="noStrike">
              <a:solidFill>
                <a:schemeClr val="dk1"/>
              </a:solidFill>
              <a:latin typeface="Calibri"/>
              <a:ea typeface="Calibri"/>
              <a:cs typeface="Calibri"/>
              <a:sym typeface="Calibri"/>
            </a:endParaRPr>
          </a:p>
        </p:txBody>
      </p:sp>
      <p:sp>
        <p:nvSpPr>
          <p:cNvPr id="215" name="Google Shape;215;p13"/>
          <p:cNvSpPr/>
          <p:nvPr/>
        </p:nvSpPr>
        <p:spPr>
          <a:xfrm>
            <a:off x="4297680" y="3922776"/>
            <a:ext cx="731520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1" i="0" lang="en-US" sz="2200" u="none" cap="none" strike="noStrike">
                <a:solidFill>
                  <a:srgbClr val="2C2C36"/>
                </a:solidFill>
                <a:latin typeface="Calibri"/>
                <a:ea typeface="Calibri"/>
                <a:cs typeface="Calibri"/>
                <a:sym typeface="Calibri"/>
              </a:rPr>
              <a:t>Chain-of-thought prompts.</a:t>
            </a:r>
            <a:endParaRPr b="0" i="0" sz="2200" u="none" cap="none" strike="noStrike">
              <a:solidFill>
                <a:schemeClr val="dk1"/>
              </a:solidFill>
              <a:latin typeface="Calibri"/>
              <a:ea typeface="Calibri"/>
              <a:cs typeface="Calibri"/>
              <a:sym typeface="Calibri"/>
            </a:endParaRPr>
          </a:p>
        </p:txBody>
      </p:sp>
      <p:sp>
        <p:nvSpPr>
          <p:cNvPr id="216" name="Google Shape;216;p13"/>
          <p:cNvSpPr/>
          <p:nvPr/>
        </p:nvSpPr>
        <p:spPr>
          <a:xfrm>
            <a:off x="548640" y="4416552"/>
            <a:ext cx="11064240" cy="9144"/>
          </a:xfrm>
          <a:prstGeom prst="rect">
            <a:avLst/>
          </a:prstGeom>
          <a:solidFill>
            <a:srgbClr val="D8D2C5"/>
          </a:solidFill>
          <a:ln cap="flat" cmpd="sng" w="12700">
            <a:solidFill>
              <a:srgbClr val="D8D2C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3"/>
          <p:cNvSpPr/>
          <p:nvPr/>
        </p:nvSpPr>
        <p:spPr>
          <a:xfrm>
            <a:off x="548640" y="4489704"/>
            <a:ext cx="320040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800"/>
              <a:buFont typeface="Calibri"/>
              <a:buNone/>
            </a:pPr>
            <a:r>
              <a:rPr b="1" i="0" lang="en-US" sz="1800" u="none" cap="none" strike="noStrike">
                <a:solidFill>
                  <a:srgbClr val="FF3E80"/>
                </a:solidFill>
                <a:latin typeface="Calibri"/>
                <a:ea typeface="Calibri"/>
                <a:cs typeface="Calibri"/>
                <a:sym typeface="Calibri"/>
              </a:rPr>
              <a:t>LEARNING</a:t>
            </a:r>
            <a:endParaRPr b="0" i="0" sz="1800" u="none" cap="none" strike="noStrike">
              <a:solidFill>
                <a:schemeClr val="dk1"/>
              </a:solidFill>
              <a:latin typeface="Calibri"/>
              <a:ea typeface="Calibri"/>
              <a:cs typeface="Calibri"/>
              <a:sym typeface="Calibri"/>
            </a:endParaRPr>
          </a:p>
        </p:txBody>
      </p:sp>
      <p:sp>
        <p:nvSpPr>
          <p:cNvPr id="218" name="Google Shape;218;p13"/>
          <p:cNvSpPr/>
          <p:nvPr/>
        </p:nvSpPr>
        <p:spPr>
          <a:xfrm>
            <a:off x="3749040" y="4489704"/>
            <a:ext cx="457200" cy="47548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3E80"/>
              </a:buClr>
              <a:buSzPts val="2200"/>
              <a:buFont typeface="Calibri"/>
              <a:buNone/>
            </a:pPr>
            <a:r>
              <a:rPr b="1" i="0" lang="en-US" sz="2200" u="none" cap="none" strike="noStrike">
                <a:solidFill>
                  <a:srgbClr val="FF3E80"/>
                </a:solidFill>
                <a:latin typeface="Calibri"/>
                <a:ea typeface="Calibri"/>
                <a:cs typeface="Calibri"/>
                <a:sym typeface="Calibri"/>
              </a:rPr>
              <a:t>→</a:t>
            </a:r>
            <a:endParaRPr b="0" i="0" sz="2200" u="none" cap="none" strike="noStrike">
              <a:solidFill>
                <a:schemeClr val="dk1"/>
              </a:solidFill>
              <a:latin typeface="Calibri"/>
              <a:ea typeface="Calibri"/>
              <a:cs typeface="Calibri"/>
              <a:sym typeface="Calibri"/>
            </a:endParaRPr>
          </a:p>
        </p:txBody>
      </p:sp>
      <p:sp>
        <p:nvSpPr>
          <p:cNvPr id="219" name="Google Shape;219;p13"/>
          <p:cNvSpPr/>
          <p:nvPr/>
        </p:nvSpPr>
        <p:spPr>
          <a:xfrm>
            <a:off x="4297680" y="4489704"/>
            <a:ext cx="731520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1" i="0" lang="en-US" sz="2200" u="none" cap="none" strike="noStrike">
                <a:solidFill>
                  <a:srgbClr val="2C2C36"/>
                </a:solidFill>
                <a:latin typeface="Calibri"/>
                <a:ea typeface="Calibri"/>
                <a:cs typeface="Calibri"/>
                <a:sym typeface="Calibri"/>
              </a:rPr>
              <a:t>Feedback loops. Fine-tuning.</a:t>
            </a:r>
            <a:endParaRPr b="0" i="0" sz="2200" u="none" cap="none" strike="noStrike">
              <a:solidFill>
                <a:schemeClr val="dk1"/>
              </a:solidFill>
              <a:latin typeface="Calibri"/>
              <a:ea typeface="Calibri"/>
              <a:cs typeface="Calibri"/>
              <a:sym typeface="Calibri"/>
            </a:endParaRPr>
          </a:p>
        </p:txBody>
      </p:sp>
      <p:sp>
        <p:nvSpPr>
          <p:cNvPr id="220" name="Google Shape;220;p13"/>
          <p:cNvSpPr/>
          <p:nvPr/>
        </p:nvSpPr>
        <p:spPr>
          <a:xfrm>
            <a:off x="548640" y="4983480"/>
            <a:ext cx="11064240" cy="9144"/>
          </a:xfrm>
          <a:prstGeom prst="rect">
            <a:avLst/>
          </a:prstGeom>
          <a:solidFill>
            <a:srgbClr val="D8D2C5"/>
          </a:solidFill>
          <a:ln cap="flat" cmpd="sng" w="12700">
            <a:solidFill>
              <a:srgbClr val="D8D2C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3"/>
          <p:cNvSpPr/>
          <p:nvPr/>
        </p:nvSpPr>
        <p:spPr>
          <a:xfrm>
            <a:off x="548640" y="5056632"/>
            <a:ext cx="320040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800"/>
              <a:buFont typeface="Calibri"/>
              <a:buNone/>
            </a:pPr>
            <a:r>
              <a:rPr b="1" i="0" lang="en-US" sz="1800" u="none" cap="none" strike="noStrike">
                <a:solidFill>
                  <a:srgbClr val="FF3E80"/>
                </a:solidFill>
                <a:latin typeface="Calibri"/>
                <a:ea typeface="Calibri"/>
                <a:cs typeface="Calibri"/>
                <a:sym typeface="Calibri"/>
              </a:rPr>
              <a:t>PURPOSE</a:t>
            </a:r>
            <a:endParaRPr b="0" i="0" sz="1800" u="none" cap="none" strike="noStrike">
              <a:solidFill>
                <a:schemeClr val="dk1"/>
              </a:solidFill>
              <a:latin typeface="Calibri"/>
              <a:ea typeface="Calibri"/>
              <a:cs typeface="Calibri"/>
              <a:sym typeface="Calibri"/>
            </a:endParaRPr>
          </a:p>
        </p:txBody>
      </p:sp>
      <p:sp>
        <p:nvSpPr>
          <p:cNvPr id="222" name="Google Shape;222;p13"/>
          <p:cNvSpPr/>
          <p:nvPr/>
        </p:nvSpPr>
        <p:spPr>
          <a:xfrm>
            <a:off x="3749040" y="5056632"/>
            <a:ext cx="457200" cy="47548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3E80"/>
              </a:buClr>
              <a:buSzPts val="2200"/>
              <a:buFont typeface="Calibri"/>
              <a:buNone/>
            </a:pPr>
            <a:r>
              <a:rPr b="1" i="0" lang="en-US" sz="2200" u="none" cap="none" strike="noStrike">
                <a:solidFill>
                  <a:srgbClr val="FF3E80"/>
                </a:solidFill>
                <a:latin typeface="Calibri"/>
                <a:ea typeface="Calibri"/>
                <a:cs typeface="Calibri"/>
                <a:sym typeface="Calibri"/>
              </a:rPr>
              <a:t>→</a:t>
            </a:r>
            <a:endParaRPr b="0" i="0" sz="2200" u="none" cap="none" strike="noStrike">
              <a:solidFill>
                <a:schemeClr val="dk1"/>
              </a:solidFill>
              <a:latin typeface="Calibri"/>
              <a:ea typeface="Calibri"/>
              <a:cs typeface="Calibri"/>
              <a:sym typeface="Calibri"/>
            </a:endParaRPr>
          </a:p>
        </p:txBody>
      </p:sp>
      <p:sp>
        <p:nvSpPr>
          <p:cNvPr id="223" name="Google Shape;223;p13"/>
          <p:cNvSpPr/>
          <p:nvPr/>
        </p:nvSpPr>
        <p:spPr>
          <a:xfrm>
            <a:off x="4297680" y="5056632"/>
            <a:ext cx="731520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1" i="0" lang="en-US" sz="2200" u="none" cap="none" strike="noStrike">
                <a:solidFill>
                  <a:srgbClr val="2C2C36"/>
                </a:solidFill>
                <a:latin typeface="Calibri"/>
                <a:ea typeface="Calibri"/>
                <a:cs typeface="Calibri"/>
                <a:sym typeface="Calibri"/>
              </a:rPr>
              <a:t>Agents. Goal-setting.</a:t>
            </a:r>
            <a:endParaRPr b="0" i="0" sz="2200" u="none" cap="none" strike="noStrike">
              <a:solidFill>
                <a:schemeClr val="dk1"/>
              </a:solidFill>
              <a:latin typeface="Calibri"/>
              <a:ea typeface="Calibri"/>
              <a:cs typeface="Calibri"/>
              <a:sym typeface="Calibri"/>
            </a:endParaRPr>
          </a:p>
        </p:txBody>
      </p:sp>
      <p:sp>
        <p:nvSpPr>
          <p:cNvPr id="224" name="Google Shape;224;p13"/>
          <p:cNvSpPr/>
          <p:nvPr/>
        </p:nvSpPr>
        <p:spPr>
          <a:xfrm>
            <a:off x="548640" y="5550408"/>
            <a:ext cx="11064240" cy="9144"/>
          </a:xfrm>
          <a:prstGeom prst="rect">
            <a:avLst/>
          </a:prstGeom>
          <a:solidFill>
            <a:srgbClr val="D8D2C5"/>
          </a:solidFill>
          <a:ln cap="flat" cmpd="sng" w="12700">
            <a:solidFill>
              <a:srgbClr val="D8D2C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3"/>
          <p:cNvSpPr/>
          <p:nvPr/>
        </p:nvSpPr>
        <p:spPr>
          <a:xfrm>
            <a:off x="548640" y="5623560"/>
            <a:ext cx="320040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800"/>
              <a:buFont typeface="Calibri"/>
              <a:buNone/>
            </a:pPr>
            <a:r>
              <a:rPr b="1" i="0" lang="en-US" sz="1800" u="none" cap="none" strike="noStrike">
                <a:solidFill>
                  <a:srgbClr val="FF3E80"/>
                </a:solidFill>
                <a:latin typeface="Calibri"/>
                <a:ea typeface="Calibri"/>
                <a:cs typeface="Calibri"/>
                <a:sym typeface="Calibri"/>
              </a:rPr>
              <a:t>TOOLS</a:t>
            </a:r>
            <a:endParaRPr b="0" i="0" sz="1800" u="none" cap="none" strike="noStrike">
              <a:solidFill>
                <a:schemeClr val="dk1"/>
              </a:solidFill>
              <a:latin typeface="Calibri"/>
              <a:ea typeface="Calibri"/>
              <a:cs typeface="Calibri"/>
              <a:sym typeface="Calibri"/>
            </a:endParaRPr>
          </a:p>
        </p:txBody>
      </p:sp>
      <p:sp>
        <p:nvSpPr>
          <p:cNvPr id="226" name="Google Shape;226;p13"/>
          <p:cNvSpPr/>
          <p:nvPr/>
        </p:nvSpPr>
        <p:spPr>
          <a:xfrm>
            <a:off x="3749040" y="5623560"/>
            <a:ext cx="457200" cy="47548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3E80"/>
              </a:buClr>
              <a:buSzPts val="2200"/>
              <a:buFont typeface="Calibri"/>
              <a:buNone/>
            </a:pPr>
            <a:r>
              <a:rPr b="1" i="0" lang="en-US" sz="2200" u="none" cap="none" strike="noStrike">
                <a:solidFill>
                  <a:srgbClr val="FF3E80"/>
                </a:solidFill>
                <a:latin typeface="Calibri"/>
                <a:ea typeface="Calibri"/>
                <a:cs typeface="Calibri"/>
                <a:sym typeface="Calibri"/>
              </a:rPr>
              <a:t>→</a:t>
            </a:r>
            <a:endParaRPr b="0" i="0" sz="2200" u="none" cap="none" strike="noStrike">
              <a:solidFill>
                <a:schemeClr val="dk1"/>
              </a:solidFill>
              <a:latin typeface="Calibri"/>
              <a:ea typeface="Calibri"/>
              <a:cs typeface="Calibri"/>
              <a:sym typeface="Calibri"/>
            </a:endParaRPr>
          </a:p>
        </p:txBody>
      </p:sp>
      <p:sp>
        <p:nvSpPr>
          <p:cNvPr id="227" name="Google Shape;227;p13"/>
          <p:cNvSpPr/>
          <p:nvPr/>
        </p:nvSpPr>
        <p:spPr>
          <a:xfrm>
            <a:off x="4297680" y="5623560"/>
            <a:ext cx="731520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1" i="0" lang="en-US" sz="2200" u="none" cap="none" strike="noStrike">
                <a:solidFill>
                  <a:srgbClr val="2C2C36"/>
                </a:solidFill>
                <a:latin typeface="Calibri"/>
                <a:ea typeface="Calibri"/>
                <a:cs typeface="Calibri"/>
                <a:sym typeface="Calibri"/>
              </a:rPr>
              <a:t>APIs. Plugins. The internet.</a:t>
            </a:r>
            <a:endParaRPr b="0" i="0" sz="2200" u="none" cap="none" strike="noStrike">
              <a:solidFill>
                <a:schemeClr val="dk1"/>
              </a:solidFill>
              <a:latin typeface="Calibri"/>
              <a:ea typeface="Calibri"/>
              <a:cs typeface="Calibri"/>
              <a:sym typeface="Calibri"/>
            </a:endParaRPr>
          </a:p>
        </p:txBody>
      </p:sp>
      <p:sp>
        <p:nvSpPr>
          <p:cNvPr id="228" name="Google Shape;228;p13"/>
          <p:cNvSpPr/>
          <p:nvPr/>
        </p:nvSpPr>
        <p:spPr>
          <a:xfrm>
            <a:off x="548640" y="6446520"/>
            <a:ext cx="10972800" cy="3200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3E80"/>
              </a:buClr>
              <a:buSzPts val="1400"/>
              <a:buFont typeface="Calibri"/>
              <a:buNone/>
            </a:pPr>
            <a:r>
              <a:rPr b="1" i="1" lang="en-US" sz="1400" u="none" cap="none" strike="noStrike">
                <a:solidFill>
                  <a:srgbClr val="FF3E80"/>
                </a:solidFill>
                <a:latin typeface="Calibri"/>
                <a:ea typeface="Calibri"/>
                <a:cs typeface="Calibri"/>
                <a:sym typeface="Calibri"/>
              </a:rPr>
              <a:t>This is what BUILD's UPGRADE layer is for.</a:t>
            </a:r>
            <a:endParaRPr b="0" i="0" sz="1400" u="none" cap="none" strike="noStrike">
              <a:solidFill>
                <a:schemeClr val="dk1"/>
              </a:solidFill>
              <a:latin typeface="Calibri"/>
              <a:ea typeface="Calibri"/>
              <a:cs typeface="Calibri"/>
              <a:sym typeface="Calibri"/>
            </a:endParaRPr>
          </a:p>
        </p:txBody>
      </p:sp>
      <p:sp>
        <p:nvSpPr>
          <p:cNvPr id="229" name="Google Shape;229;p13"/>
          <p:cNvSpPr/>
          <p:nvPr/>
        </p:nvSpPr>
        <p:spPr>
          <a:xfrm>
            <a:off x="11338560" y="6446520"/>
            <a:ext cx="54864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B6B6B"/>
              </a:buClr>
              <a:buSzPts val="1100"/>
              <a:buFont typeface="Calibri"/>
              <a:buNone/>
            </a:pPr>
            <a:r>
              <a:rPr b="0" i="0" lang="en-US" sz="1100" u="none" cap="none" strike="noStrike">
                <a:solidFill>
                  <a:srgbClr val="6B6B6B"/>
                </a:solidFill>
                <a:latin typeface="Calibri"/>
                <a:ea typeface="Calibri"/>
                <a:cs typeface="Calibri"/>
                <a:sym typeface="Calibri"/>
              </a:rPr>
              <a:t>10</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1E8"/>
        </a:solidFill>
      </p:bgPr>
    </p:bg>
    <p:spTree>
      <p:nvGrpSpPr>
        <p:cNvPr id="234" name="Shape 234"/>
        <p:cNvGrpSpPr/>
        <p:nvPr/>
      </p:nvGrpSpPr>
      <p:grpSpPr>
        <a:xfrm>
          <a:off x="0" y="0"/>
          <a:ext cx="0" cy="0"/>
          <a:chOff x="0" y="0"/>
          <a:chExt cx="0" cy="0"/>
        </a:xfrm>
      </p:grpSpPr>
      <p:sp>
        <p:nvSpPr>
          <p:cNvPr id="235" name="Google Shape;235;p14"/>
          <p:cNvSpPr/>
          <p:nvPr/>
        </p:nvSpPr>
        <p:spPr>
          <a:xfrm>
            <a:off x="548640" y="411480"/>
            <a:ext cx="91440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3E80"/>
              </a:buClr>
              <a:buSzPts val="1400"/>
              <a:buFont typeface="Calibri"/>
              <a:buNone/>
            </a:pPr>
            <a:r>
              <a:rPr b="1" i="0" lang="en-US" sz="1400" u="none" cap="none" strike="noStrike">
                <a:solidFill>
                  <a:srgbClr val="FF3E80"/>
                </a:solidFill>
                <a:latin typeface="Calibri"/>
                <a:ea typeface="Calibri"/>
                <a:cs typeface="Calibri"/>
                <a:sym typeface="Calibri"/>
              </a:rPr>
              <a:t>THE INDUSTRY SHIFT</a:t>
            </a:r>
            <a:endParaRPr b="0" i="0" sz="1400" u="none" cap="none" strike="noStrike">
              <a:solidFill>
                <a:schemeClr val="dk1"/>
              </a:solidFill>
              <a:latin typeface="Calibri"/>
              <a:ea typeface="Calibri"/>
              <a:cs typeface="Calibri"/>
              <a:sym typeface="Calibri"/>
            </a:endParaRPr>
          </a:p>
        </p:txBody>
      </p:sp>
      <p:sp>
        <p:nvSpPr>
          <p:cNvPr id="236" name="Google Shape;236;p14"/>
          <p:cNvSpPr/>
          <p:nvPr/>
        </p:nvSpPr>
        <p:spPr>
          <a:xfrm>
            <a:off x="548640" y="868680"/>
            <a:ext cx="109728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5000"/>
              <a:buFont typeface="Calibri"/>
              <a:buNone/>
            </a:pPr>
            <a:r>
              <a:rPr b="1" i="1" lang="en-US" sz="5000" u="none" cap="none" strike="noStrike">
                <a:solidFill>
                  <a:srgbClr val="2C2C36"/>
                </a:solidFill>
                <a:latin typeface="Calibri"/>
                <a:ea typeface="Calibri"/>
                <a:cs typeface="Calibri"/>
                <a:sym typeface="Calibri"/>
              </a:rPr>
              <a:t>The PMF treadmill.</a:t>
            </a:r>
            <a:endParaRPr b="0" i="0" sz="5000" u="none" cap="none" strike="noStrike">
              <a:solidFill>
                <a:schemeClr val="dk1"/>
              </a:solidFill>
              <a:latin typeface="Calibri"/>
              <a:ea typeface="Calibri"/>
              <a:cs typeface="Calibri"/>
              <a:sym typeface="Calibri"/>
            </a:endParaRPr>
          </a:p>
        </p:txBody>
      </p:sp>
      <p:sp>
        <p:nvSpPr>
          <p:cNvPr id="237" name="Google Shape;237;p14"/>
          <p:cNvSpPr/>
          <p:nvPr/>
        </p:nvSpPr>
        <p:spPr>
          <a:xfrm>
            <a:off x="548640" y="1874520"/>
            <a:ext cx="731520" cy="54864"/>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4"/>
          <p:cNvSpPr/>
          <p:nvPr/>
        </p:nvSpPr>
        <p:spPr>
          <a:xfrm>
            <a:off x="548640" y="2057400"/>
            <a:ext cx="109728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0" i="0" lang="en-US" sz="2200" u="none" cap="none" strike="noStrike">
                <a:solidFill>
                  <a:srgbClr val="2C2C36"/>
                </a:solidFill>
                <a:latin typeface="Calibri"/>
                <a:ea typeface="Calibri"/>
                <a:cs typeface="Calibri"/>
                <a:sym typeface="Calibri"/>
              </a:rPr>
              <a:t>Product-market fit used to be a milestone.</a:t>
            </a:r>
            <a:endParaRPr b="0" i="0" sz="2200" u="none" cap="none" strike="noStrike">
              <a:solidFill>
                <a:schemeClr val="dk1"/>
              </a:solidFill>
              <a:latin typeface="Calibri"/>
              <a:ea typeface="Calibri"/>
              <a:cs typeface="Calibri"/>
              <a:sym typeface="Calibri"/>
            </a:endParaRPr>
          </a:p>
        </p:txBody>
      </p:sp>
      <p:sp>
        <p:nvSpPr>
          <p:cNvPr id="239" name="Google Shape;239;p14"/>
          <p:cNvSpPr/>
          <p:nvPr/>
        </p:nvSpPr>
        <p:spPr>
          <a:xfrm>
            <a:off x="548640" y="2560320"/>
            <a:ext cx="109728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1" i="0" lang="en-US" sz="2200" u="none" cap="none" strike="noStrike">
                <a:solidFill>
                  <a:srgbClr val="2C2C36"/>
                </a:solidFill>
                <a:latin typeface="Calibri"/>
                <a:ea typeface="Calibri"/>
                <a:cs typeface="Calibri"/>
                <a:sym typeface="Calibri"/>
              </a:rPr>
              <a:t>Now it's a moving target — and AI just sped it up.</a:t>
            </a:r>
            <a:endParaRPr b="0" i="0" sz="2200" u="none" cap="none" strike="noStrike">
              <a:solidFill>
                <a:schemeClr val="dk1"/>
              </a:solidFill>
              <a:latin typeface="Calibri"/>
              <a:ea typeface="Calibri"/>
              <a:cs typeface="Calibri"/>
              <a:sym typeface="Calibri"/>
            </a:endParaRPr>
          </a:p>
        </p:txBody>
      </p:sp>
      <p:pic>
        <p:nvPicPr>
          <p:cNvPr id="240" name="Google Shape;240;p14"/>
          <p:cNvPicPr preferRelativeResize="0"/>
          <p:nvPr/>
        </p:nvPicPr>
        <p:blipFill rotWithShape="1">
          <a:blip r:embed="rId3">
            <a:alphaModFix/>
          </a:blip>
          <a:srcRect b="0" l="0" r="0" t="0"/>
          <a:stretch/>
        </p:blipFill>
        <p:spPr>
          <a:xfrm>
            <a:off x="548640" y="3246120"/>
            <a:ext cx="7772400" cy="3017520"/>
          </a:xfrm>
          <a:prstGeom prst="rect">
            <a:avLst/>
          </a:prstGeom>
          <a:noFill/>
          <a:ln>
            <a:noFill/>
          </a:ln>
        </p:spPr>
      </p:pic>
      <p:sp>
        <p:nvSpPr>
          <p:cNvPr id="241" name="Google Shape;241;p14"/>
          <p:cNvSpPr/>
          <p:nvPr/>
        </p:nvSpPr>
        <p:spPr>
          <a:xfrm>
            <a:off x="8595360" y="3383280"/>
            <a:ext cx="30175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100"/>
              <a:buFont typeface="Calibri"/>
              <a:buNone/>
            </a:pPr>
            <a:r>
              <a:rPr b="1" i="0" lang="en-US" sz="1100" u="none" cap="none" strike="noStrike">
                <a:solidFill>
                  <a:srgbClr val="FF3E80"/>
                </a:solidFill>
                <a:latin typeface="Calibri"/>
                <a:ea typeface="Calibri"/>
                <a:cs typeface="Calibri"/>
                <a:sym typeface="Calibri"/>
              </a:rPr>
              <a:t>WHAT'S NEW</a:t>
            </a:r>
            <a:endParaRPr b="0" i="0" sz="1100" u="none" cap="none" strike="noStrike">
              <a:solidFill>
                <a:schemeClr val="dk1"/>
              </a:solidFill>
              <a:latin typeface="Calibri"/>
              <a:ea typeface="Calibri"/>
              <a:cs typeface="Calibri"/>
              <a:sym typeface="Calibri"/>
            </a:endParaRPr>
          </a:p>
        </p:txBody>
      </p:sp>
      <p:sp>
        <p:nvSpPr>
          <p:cNvPr id="242" name="Google Shape;242;p14"/>
          <p:cNvSpPr/>
          <p:nvPr/>
        </p:nvSpPr>
        <p:spPr>
          <a:xfrm>
            <a:off x="8595360" y="3703320"/>
            <a:ext cx="3017520" cy="2286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1700"/>
              <a:buFont typeface="Calibri"/>
              <a:buNone/>
            </a:pPr>
            <a:r>
              <a:rPr b="0" i="0" lang="en-US" sz="1700" u="none" cap="none" strike="noStrike">
                <a:solidFill>
                  <a:srgbClr val="2C2C36"/>
                </a:solidFill>
                <a:latin typeface="Calibri"/>
                <a:ea typeface="Calibri"/>
                <a:cs typeface="Calibri"/>
                <a:sym typeface="Calibri"/>
              </a:rPr>
              <a:t>Internet shift: years.</a:t>
            </a:r>
            <a:endParaRPr b="0" i="0" sz="17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2C2C36"/>
              </a:buClr>
              <a:buSzPts val="1700"/>
              <a:buFont typeface="Calibri"/>
              <a:buNone/>
            </a:pPr>
            <a:r>
              <a:rPr b="0" i="0" lang="en-US" sz="1700" u="none" cap="none" strike="noStrike">
                <a:solidFill>
                  <a:srgbClr val="2C2C36"/>
                </a:solidFill>
                <a:latin typeface="Calibri"/>
                <a:ea typeface="Calibri"/>
                <a:cs typeface="Calibri"/>
                <a:sym typeface="Calibri"/>
              </a:rPr>
              <a:t>Mobile shift: years.</a:t>
            </a:r>
            <a:endParaRPr b="0" i="0" sz="17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2C2C36"/>
              </a:buClr>
              <a:buSzPts val="1700"/>
              <a:buFont typeface="Calibri"/>
              <a:buNone/>
            </a:pPr>
            <a:r>
              <a:rPr b="0" i="0" lang="en-US" sz="1700" u="none" cap="none" strike="noStrike">
                <a:solidFill>
                  <a:srgbClr val="2C2C36"/>
                </a:solidFill>
                <a:latin typeface="Calibri"/>
                <a:ea typeface="Calibri"/>
                <a:cs typeface="Calibri"/>
                <a:sym typeface="Calibri"/>
              </a:rPr>
              <a:t> </a:t>
            </a:r>
            <a:endParaRPr b="0" i="0" sz="17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2C2C36"/>
              </a:buClr>
              <a:buSzPts val="1700"/>
              <a:buFont typeface="Calibri"/>
              <a:buNone/>
            </a:pPr>
            <a:r>
              <a:rPr b="0" i="0" lang="en-US" sz="1700" u="none" cap="none" strike="noStrike">
                <a:solidFill>
                  <a:srgbClr val="2C2C36"/>
                </a:solidFill>
                <a:latin typeface="Calibri"/>
                <a:ea typeface="Calibri"/>
                <a:cs typeface="Calibri"/>
                <a:sym typeface="Calibri"/>
              </a:rPr>
              <a:t>AI shift: </a:t>
            </a:r>
            <a:r>
              <a:rPr b="1" i="0" lang="en-US" sz="1700" u="none" cap="none" strike="noStrike">
                <a:solidFill>
                  <a:srgbClr val="FF3E80"/>
                </a:solidFill>
                <a:latin typeface="Calibri"/>
                <a:ea typeface="Calibri"/>
                <a:cs typeface="Calibri"/>
                <a:sym typeface="Calibri"/>
              </a:rPr>
              <a:t>months.</a:t>
            </a:r>
            <a:endParaRPr b="0" i="0" sz="1700" u="none" cap="none" strike="noStrike">
              <a:solidFill>
                <a:schemeClr val="dk1"/>
              </a:solidFill>
              <a:latin typeface="Calibri"/>
              <a:ea typeface="Calibri"/>
              <a:cs typeface="Calibri"/>
              <a:sym typeface="Calibri"/>
            </a:endParaRPr>
          </a:p>
        </p:txBody>
      </p:sp>
      <p:sp>
        <p:nvSpPr>
          <p:cNvPr id="243" name="Google Shape;243;p14"/>
          <p:cNvSpPr/>
          <p:nvPr/>
        </p:nvSpPr>
        <p:spPr>
          <a:xfrm>
            <a:off x="548640" y="6446520"/>
            <a:ext cx="54864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B6B6B"/>
              </a:buClr>
              <a:buSzPts val="1000"/>
              <a:buFont typeface="Calibri"/>
              <a:buNone/>
            </a:pPr>
            <a:r>
              <a:rPr b="0" i="1" lang="en-US" sz="1000" u="none" cap="none" strike="noStrike">
                <a:solidFill>
                  <a:srgbClr val="6B6B6B"/>
                </a:solidFill>
                <a:latin typeface="Calibri"/>
                <a:ea typeface="Calibri"/>
                <a:cs typeface="Calibri"/>
                <a:sym typeface="Calibri"/>
              </a:rPr>
              <a:t>Source: Reforge</a:t>
            </a:r>
            <a:endParaRPr b="0" i="0" sz="1000" u="none" cap="none" strike="noStrike">
              <a:solidFill>
                <a:schemeClr val="dk1"/>
              </a:solidFill>
              <a:latin typeface="Calibri"/>
              <a:ea typeface="Calibri"/>
              <a:cs typeface="Calibri"/>
              <a:sym typeface="Calibri"/>
            </a:endParaRPr>
          </a:p>
        </p:txBody>
      </p:sp>
      <p:sp>
        <p:nvSpPr>
          <p:cNvPr id="244" name="Google Shape;244;p14"/>
          <p:cNvSpPr/>
          <p:nvPr/>
        </p:nvSpPr>
        <p:spPr>
          <a:xfrm>
            <a:off x="11338560" y="6446520"/>
            <a:ext cx="54864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B6B6B"/>
              </a:buClr>
              <a:buSzPts val="1100"/>
              <a:buFont typeface="Calibri"/>
              <a:buNone/>
            </a:pPr>
            <a:r>
              <a:rPr b="0" i="0" lang="en-US" sz="1100" u="none" cap="none" strike="noStrike">
                <a:solidFill>
                  <a:srgbClr val="6B6B6B"/>
                </a:solidFill>
                <a:latin typeface="Calibri"/>
                <a:ea typeface="Calibri"/>
                <a:cs typeface="Calibri"/>
                <a:sym typeface="Calibri"/>
              </a:rPr>
              <a:t>11</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1E8"/>
        </a:solidFill>
      </p:bgPr>
    </p:bg>
    <p:spTree>
      <p:nvGrpSpPr>
        <p:cNvPr id="249" name="Shape 249"/>
        <p:cNvGrpSpPr/>
        <p:nvPr/>
      </p:nvGrpSpPr>
      <p:grpSpPr>
        <a:xfrm>
          <a:off x="0" y="0"/>
          <a:ext cx="0" cy="0"/>
          <a:chOff x="0" y="0"/>
          <a:chExt cx="0" cy="0"/>
        </a:xfrm>
      </p:grpSpPr>
      <p:sp>
        <p:nvSpPr>
          <p:cNvPr id="250" name="Google Shape;250;p15"/>
          <p:cNvSpPr/>
          <p:nvPr/>
        </p:nvSpPr>
        <p:spPr>
          <a:xfrm>
            <a:off x="548640" y="411480"/>
            <a:ext cx="91440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3E80"/>
              </a:buClr>
              <a:buSzPts val="1400"/>
              <a:buFont typeface="Calibri"/>
              <a:buNone/>
            </a:pPr>
            <a:r>
              <a:rPr b="1" i="0" lang="en-US" sz="1400" u="none" cap="none" strike="noStrike">
                <a:solidFill>
                  <a:srgbClr val="FF3E80"/>
                </a:solidFill>
                <a:latin typeface="Calibri"/>
                <a:ea typeface="Calibri"/>
                <a:cs typeface="Calibri"/>
                <a:sym typeface="Calibri"/>
              </a:rPr>
              <a:t>PMF COLLAPSE</a:t>
            </a:r>
            <a:endParaRPr b="0" i="0" sz="1400" u="none" cap="none" strike="noStrike">
              <a:solidFill>
                <a:schemeClr val="dk1"/>
              </a:solidFill>
              <a:latin typeface="Calibri"/>
              <a:ea typeface="Calibri"/>
              <a:cs typeface="Calibri"/>
              <a:sym typeface="Calibri"/>
            </a:endParaRPr>
          </a:p>
        </p:txBody>
      </p:sp>
      <p:sp>
        <p:nvSpPr>
          <p:cNvPr id="251" name="Google Shape;251;p15"/>
          <p:cNvSpPr/>
          <p:nvPr/>
        </p:nvSpPr>
        <p:spPr>
          <a:xfrm>
            <a:off x="548640" y="914400"/>
            <a:ext cx="109728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4200"/>
              <a:buFont typeface="Calibri"/>
              <a:buNone/>
            </a:pPr>
            <a:r>
              <a:rPr b="0" i="0" lang="en-US" sz="4200" u="none" cap="none" strike="noStrike">
                <a:solidFill>
                  <a:srgbClr val="2C2C36"/>
                </a:solidFill>
                <a:latin typeface="Calibri"/>
                <a:ea typeface="Calibri"/>
                <a:cs typeface="Calibri"/>
                <a:sym typeface="Calibri"/>
              </a:rPr>
              <a:t>What falling off</a:t>
            </a:r>
            <a:endParaRPr b="0" i="0" sz="4200" u="none" cap="none" strike="noStrike">
              <a:solidFill>
                <a:schemeClr val="dk1"/>
              </a:solidFill>
              <a:latin typeface="Calibri"/>
              <a:ea typeface="Calibri"/>
              <a:cs typeface="Calibri"/>
              <a:sym typeface="Calibri"/>
            </a:endParaRPr>
          </a:p>
        </p:txBody>
      </p:sp>
      <p:sp>
        <p:nvSpPr>
          <p:cNvPr id="252" name="Google Shape;252;p15"/>
          <p:cNvSpPr/>
          <p:nvPr/>
        </p:nvSpPr>
        <p:spPr>
          <a:xfrm>
            <a:off x="548640" y="1691640"/>
            <a:ext cx="109728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4200"/>
              <a:buFont typeface="Calibri"/>
              <a:buNone/>
            </a:pPr>
            <a:r>
              <a:rPr b="1" i="0" lang="en-US" sz="4200" u="none" cap="none" strike="noStrike">
                <a:solidFill>
                  <a:srgbClr val="2C2C36"/>
                </a:solidFill>
                <a:latin typeface="Calibri"/>
                <a:ea typeface="Calibri"/>
                <a:cs typeface="Calibri"/>
                <a:sym typeface="Calibri"/>
              </a:rPr>
              <a:t>the treadmill looks like.</a:t>
            </a:r>
            <a:endParaRPr b="0" i="0" sz="4200" u="none" cap="none" strike="noStrike">
              <a:solidFill>
                <a:schemeClr val="dk1"/>
              </a:solidFill>
              <a:latin typeface="Calibri"/>
              <a:ea typeface="Calibri"/>
              <a:cs typeface="Calibri"/>
              <a:sym typeface="Calibri"/>
            </a:endParaRPr>
          </a:p>
        </p:txBody>
      </p:sp>
      <p:sp>
        <p:nvSpPr>
          <p:cNvPr id="253" name="Google Shape;253;p15"/>
          <p:cNvSpPr/>
          <p:nvPr/>
        </p:nvSpPr>
        <p:spPr>
          <a:xfrm>
            <a:off x="548640" y="2926080"/>
            <a:ext cx="5257800" cy="3108960"/>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5400000" dist="254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5"/>
          <p:cNvSpPr/>
          <p:nvPr/>
        </p:nvSpPr>
        <p:spPr>
          <a:xfrm>
            <a:off x="548640" y="2926080"/>
            <a:ext cx="73152" cy="310896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5"/>
          <p:cNvSpPr/>
          <p:nvPr/>
        </p:nvSpPr>
        <p:spPr>
          <a:xfrm>
            <a:off x="822960" y="3154680"/>
            <a:ext cx="470916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400"/>
              <a:buFont typeface="Calibri"/>
              <a:buNone/>
            </a:pPr>
            <a:r>
              <a:rPr b="1" i="0" lang="en-US" sz="1400" u="none" cap="none" strike="noStrike">
                <a:solidFill>
                  <a:srgbClr val="FF3E80"/>
                </a:solidFill>
                <a:latin typeface="Calibri"/>
                <a:ea typeface="Calibri"/>
                <a:cs typeface="Calibri"/>
                <a:sym typeface="Calibri"/>
              </a:rPr>
              <a:t>STACK OVERFLOW</a:t>
            </a:r>
            <a:endParaRPr b="0" i="0" sz="1400" u="none" cap="none" strike="noStrike">
              <a:solidFill>
                <a:schemeClr val="dk1"/>
              </a:solidFill>
              <a:latin typeface="Calibri"/>
              <a:ea typeface="Calibri"/>
              <a:cs typeface="Calibri"/>
              <a:sym typeface="Calibri"/>
            </a:endParaRPr>
          </a:p>
        </p:txBody>
      </p:sp>
      <p:sp>
        <p:nvSpPr>
          <p:cNvPr id="256" name="Google Shape;256;p15"/>
          <p:cNvSpPr/>
          <p:nvPr/>
        </p:nvSpPr>
        <p:spPr>
          <a:xfrm>
            <a:off x="822960" y="3520440"/>
            <a:ext cx="470916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6400"/>
              <a:buFont typeface="Calibri"/>
              <a:buNone/>
            </a:pPr>
            <a:r>
              <a:rPr b="1" i="0" lang="en-US" sz="6400" u="none" cap="none" strike="noStrike">
                <a:solidFill>
                  <a:srgbClr val="2C2C36"/>
                </a:solidFill>
                <a:latin typeface="Calibri"/>
                <a:ea typeface="Calibri"/>
                <a:cs typeface="Calibri"/>
                <a:sym typeface="Calibri"/>
              </a:rPr>
              <a:t>40%</a:t>
            </a:r>
            <a:endParaRPr b="0" i="0" sz="6400" u="none" cap="none" strike="noStrike">
              <a:solidFill>
                <a:schemeClr val="dk1"/>
              </a:solidFill>
              <a:latin typeface="Calibri"/>
              <a:ea typeface="Calibri"/>
              <a:cs typeface="Calibri"/>
              <a:sym typeface="Calibri"/>
            </a:endParaRPr>
          </a:p>
        </p:txBody>
      </p:sp>
      <p:sp>
        <p:nvSpPr>
          <p:cNvPr id="257" name="Google Shape;257;p15"/>
          <p:cNvSpPr/>
          <p:nvPr/>
        </p:nvSpPr>
        <p:spPr>
          <a:xfrm>
            <a:off x="822960" y="4526280"/>
            <a:ext cx="470916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1" i="0" lang="en-US" sz="2200" u="none" cap="none" strike="noStrike">
                <a:solidFill>
                  <a:srgbClr val="2C2C36"/>
                </a:solidFill>
                <a:latin typeface="Calibri"/>
                <a:ea typeface="Calibri"/>
                <a:cs typeface="Calibri"/>
                <a:sym typeface="Calibri"/>
              </a:rPr>
              <a:t>traffic drop. Months, not years.</a:t>
            </a:r>
            <a:endParaRPr b="0" i="0" sz="2200" u="none" cap="none" strike="noStrike">
              <a:solidFill>
                <a:schemeClr val="dk1"/>
              </a:solidFill>
              <a:latin typeface="Calibri"/>
              <a:ea typeface="Calibri"/>
              <a:cs typeface="Calibri"/>
              <a:sym typeface="Calibri"/>
            </a:endParaRPr>
          </a:p>
        </p:txBody>
      </p:sp>
      <p:sp>
        <p:nvSpPr>
          <p:cNvPr id="258" name="Google Shape;258;p15"/>
          <p:cNvSpPr/>
          <p:nvPr/>
        </p:nvSpPr>
        <p:spPr>
          <a:xfrm>
            <a:off x="822960" y="5166360"/>
            <a:ext cx="470916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B6B"/>
              </a:buClr>
              <a:buSzPts val="1600"/>
              <a:buFont typeface="Calibri"/>
              <a:buNone/>
            </a:pPr>
            <a:r>
              <a:rPr b="0" i="1" lang="en-US" sz="1600" u="none" cap="none" strike="noStrike">
                <a:solidFill>
                  <a:srgbClr val="6B6B6B"/>
                </a:solidFill>
                <a:latin typeface="Calibri"/>
                <a:ea typeface="Calibri"/>
                <a:cs typeface="Calibri"/>
                <a:sym typeface="Calibri"/>
              </a:rPr>
              <a:t>Devs left for instant ChatGPT answers.</a:t>
            </a:r>
            <a:endParaRPr b="0" i="0" sz="1600" u="none" cap="none" strike="noStrike">
              <a:solidFill>
                <a:schemeClr val="dk1"/>
              </a:solidFill>
              <a:latin typeface="Calibri"/>
              <a:ea typeface="Calibri"/>
              <a:cs typeface="Calibri"/>
              <a:sym typeface="Calibri"/>
            </a:endParaRPr>
          </a:p>
        </p:txBody>
      </p:sp>
      <p:sp>
        <p:nvSpPr>
          <p:cNvPr id="259" name="Google Shape;259;p15"/>
          <p:cNvSpPr/>
          <p:nvPr/>
        </p:nvSpPr>
        <p:spPr>
          <a:xfrm>
            <a:off x="6355080" y="2926080"/>
            <a:ext cx="5257800" cy="3108960"/>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5400000" dist="254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5"/>
          <p:cNvSpPr/>
          <p:nvPr/>
        </p:nvSpPr>
        <p:spPr>
          <a:xfrm>
            <a:off x="6355080" y="2926080"/>
            <a:ext cx="73152" cy="310896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5"/>
          <p:cNvSpPr/>
          <p:nvPr/>
        </p:nvSpPr>
        <p:spPr>
          <a:xfrm>
            <a:off x="6629400" y="3154680"/>
            <a:ext cx="470916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400"/>
              <a:buFont typeface="Calibri"/>
              <a:buNone/>
            </a:pPr>
            <a:r>
              <a:rPr b="1" i="0" lang="en-US" sz="1400" u="none" cap="none" strike="noStrike">
                <a:solidFill>
                  <a:srgbClr val="FF3E80"/>
                </a:solidFill>
                <a:latin typeface="Calibri"/>
                <a:ea typeface="Calibri"/>
                <a:cs typeface="Calibri"/>
                <a:sym typeface="Calibri"/>
              </a:rPr>
              <a:t>CHEGG</a:t>
            </a:r>
            <a:endParaRPr b="0" i="0" sz="1400" u="none" cap="none" strike="noStrike">
              <a:solidFill>
                <a:schemeClr val="dk1"/>
              </a:solidFill>
              <a:latin typeface="Calibri"/>
              <a:ea typeface="Calibri"/>
              <a:cs typeface="Calibri"/>
              <a:sym typeface="Calibri"/>
            </a:endParaRPr>
          </a:p>
        </p:txBody>
      </p:sp>
      <p:sp>
        <p:nvSpPr>
          <p:cNvPr id="262" name="Google Shape;262;p15"/>
          <p:cNvSpPr/>
          <p:nvPr/>
        </p:nvSpPr>
        <p:spPr>
          <a:xfrm>
            <a:off x="6629400" y="3520440"/>
            <a:ext cx="470916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6400"/>
              <a:buFont typeface="Calibri"/>
              <a:buNone/>
            </a:pPr>
            <a:r>
              <a:rPr b="1" i="0" lang="en-US" sz="6400" u="none" cap="none" strike="noStrike">
                <a:solidFill>
                  <a:srgbClr val="2C2C36"/>
                </a:solidFill>
                <a:latin typeface="Calibri"/>
                <a:ea typeface="Calibri"/>
                <a:cs typeface="Calibri"/>
                <a:sym typeface="Calibri"/>
              </a:rPr>
              <a:t>80%</a:t>
            </a:r>
            <a:endParaRPr b="0" i="0" sz="6400" u="none" cap="none" strike="noStrike">
              <a:solidFill>
                <a:schemeClr val="dk1"/>
              </a:solidFill>
              <a:latin typeface="Calibri"/>
              <a:ea typeface="Calibri"/>
              <a:cs typeface="Calibri"/>
              <a:sym typeface="Calibri"/>
            </a:endParaRPr>
          </a:p>
        </p:txBody>
      </p:sp>
      <p:sp>
        <p:nvSpPr>
          <p:cNvPr id="263" name="Google Shape;263;p15"/>
          <p:cNvSpPr/>
          <p:nvPr/>
        </p:nvSpPr>
        <p:spPr>
          <a:xfrm>
            <a:off x="6629400" y="4526280"/>
            <a:ext cx="470916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1" i="0" lang="en-US" sz="2200" u="none" cap="none" strike="noStrike">
                <a:solidFill>
                  <a:srgbClr val="2C2C36"/>
                </a:solidFill>
                <a:latin typeface="Calibri"/>
                <a:ea typeface="Calibri"/>
                <a:cs typeface="Calibri"/>
                <a:sym typeface="Calibri"/>
              </a:rPr>
              <a:t>market value gone. 12 months.</a:t>
            </a:r>
            <a:endParaRPr b="0" i="0" sz="2200" u="none" cap="none" strike="noStrike">
              <a:solidFill>
                <a:schemeClr val="dk1"/>
              </a:solidFill>
              <a:latin typeface="Calibri"/>
              <a:ea typeface="Calibri"/>
              <a:cs typeface="Calibri"/>
              <a:sym typeface="Calibri"/>
            </a:endParaRPr>
          </a:p>
        </p:txBody>
      </p:sp>
      <p:sp>
        <p:nvSpPr>
          <p:cNvPr id="264" name="Google Shape;264;p15"/>
          <p:cNvSpPr/>
          <p:nvPr/>
        </p:nvSpPr>
        <p:spPr>
          <a:xfrm>
            <a:off x="6629400" y="5166360"/>
            <a:ext cx="470916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B6B"/>
              </a:buClr>
              <a:buSzPts val="1600"/>
              <a:buFont typeface="Calibri"/>
              <a:buNone/>
            </a:pPr>
            <a:r>
              <a:rPr b="0" i="1" lang="en-US" sz="1600" u="none" cap="none" strike="noStrike">
                <a:solidFill>
                  <a:srgbClr val="6B6B6B"/>
                </a:solidFill>
                <a:latin typeface="Calibri"/>
                <a:ea typeface="Calibri"/>
                <a:cs typeface="Calibri"/>
                <a:sym typeface="Calibri"/>
              </a:rPr>
              <a:t>Students switched to free AI tutors.</a:t>
            </a:r>
            <a:endParaRPr b="0" i="0" sz="1600" u="none" cap="none" strike="noStrike">
              <a:solidFill>
                <a:schemeClr val="dk1"/>
              </a:solidFill>
              <a:latin typeface="Calibri"/>
              <a:ea typeface="Calibri"/>
              <a:cs typeface="Calibri"/>
              <a:sym typeface="Calibri"/>
            </a:endParaRPr>
          </a:p>
        </p:txBody>
      </p:sp>
      <p:sp>
        <p:nvSpPr>
          <p:cNvPr id="265" name="Google Shape;265;p15"/>
          <p:cNvSpPr/>
          <p:nvPr/>
        </p:nvSpPr>
        <p:spPr>
          <a:xfrm>
            <a:off x="548640" y="6263640"/>
            <a:ext cx="10972800" cy="3200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3E80"/>
              </a:buClr>
              <a:buSzPts val="1400"/>
              <a:buFont typeface="Calibri"/>
              <a:buNone/>
            </a:pPr>
            <a:r>
              <a:rPr b="1" i="1" lang="en-US" sz="1400" u="none" cap="none" strike="noStrike">
                <a:solidFill>
                  <a:srgbClr val="FF3E80"/>
                </a:solidFill>
                <a:latin typeface="Calibri"/>
                <a:ea typeface="Calibri"/>
                <a:cs typeface="Calibri"/>
                <a:sym typeface="Calibri"/>
              </a:rPr>
              <a:t>No grace period. The window slams shut.</a:t>
            </a:r>
            <a:endParaRPr b="0" i="0" sz="1400" u="none" cap="none" strike="noStrike">
              <a:solidFill>
                <a:schemeClr val="dk1"/>
              </a:solidFill>
              <a:latin typeface="Calibri"/>
              <a:ea typeface="Calibri"/>
              <a:cs typeface="Calibri"/>
              <a:sym typeface="Calibri"/>
            </a:endParaRPr>
          </a:p>
        </p:txBody>
      </p:sp>
      <p:sp>
        <p:nvSpPr>
          <p:cNvPr id="266" name="Google Shape;266;p15"/>
          <p:cNvSpPr/>
          <p:nvPr/>
        </p:nvSpPr>
        <p:spPr>
          <a:xfrm>
            <a:off x="548640" y="6446520"/>
            <a:ext cx="54864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B6B6B"/>
              </a:buClr>
              <a:buSzPts val="1000"/>
              <a:buFont typeface="Calibri"/>
              <a:buNone/>
            </a:pPr>
            <a:r>
              <a:rPr b="0" i="1" lang="en-US" sz="1000" u="none" cap="none" strike="noStrike">
                <a:solidFill>
                  <a:srgbClr val="6B6B6B"/>
                </a:solidFill>
                <a:latin typeface="Calibri"/>
                <a:ea typeface="Calibri"/>
                <a:cs typeface="Calibri"/>
                <a:sym typeface="Calibri"/>
              </a:rPr>
              <a:t>Source: Reforge</a:t>
            </a:r>
            <a:endParaRPr b="0" i="0" sz="1000" u="none" cap="none" strike="noStrike">
              <a:solidFill>
                <a:schemeClr val="dk1"/>
              </a:solidFill>
              <a:latin typeface="Calibri"/>
              <a:ea typeface="Calibri"/>
              <a:cs typeface="Calibri"/>
              <a:sym typeface="Calibri"/>
            </a:endParaRPr>
          </a:p>
        </p:txBody>
      </p:sp>
      <p:sp>
        <p:nvSpPr>
          <p:cNvPr id="267" name="Google Shape;267;p15"/>
          <p:cNvSpPr/>
          <p:nvPr/>
        </p:nvSpPr>
        <p:spPr>
          <a:xfrm>
            <a:off x="11338560" y="6446520"/>
            <a:ext cx="54864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B6B6B"/>
              </a:buClr>
              <a:buSzPts val="1100"/>
              <a:buFont typeface="Calibri"/>
              <a:buNone/>
            </a:pPr>
            <a:r>
              <a:rPr b="0" i="0" lang="en-US" sz="1100" u="none" cap="none" strike="noStrike">
                <a:solidFill>
                  <a:srgbClr val="6B6B6B"/>
                </a:solidFill>
                <a:latin typeface="Calibri"/>
                <a:ea typeface="Calibri"/>
                <a:cs typeface="Calibri"/>
                <a:sym typeface="Calibri"/>
              </a:rPr>
              <a:t>12</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1E8"/>
        </a:solidFill>
      </p:bgPr>
    </p:bg>
    <p:spTree>
      <p:nvGrpSpPr>
        <p:cNvPr id="272" name="Shape 272"/>
        <p:cNvGrpSpPr/>
        <p:nvPr/>
      </p:nvGrpSpPr>
      <p:grpSpPr>
        <a:xfrm>
          <a:off x="0" y="0"/>
          <a:ext cx="0" cy="0"/>
          <a:chOff x="0" y="0"/>
          <a:chExt cx="0" cy="0"/>
        </a:xfrm>
      </p:grpSpPr>
      <p:sp>
        <p:nvSpPr>
          <p:cNvPr id="273" name="Google Shape;273;p16"/>
          <p:cNvSpPr/>
          <p:nvPr/>
        </p:nvSpPr>
        <p:spPr>
          <a:xfrm>
            <a:off x="548640" y="411480"/>
            <a:ext cx="91440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3E80"/>
              </a:buClr>
              <a:buSzPts val="1400"/>
              <a:buFont typeface="Calibri"/>
              <a:buNone/>
            </a:pPr>
            <a:r>
              <a:rPr b="1" i="0" lang="en-US" sz="1400" u="none" cap="none" strike="noStrike">
                <a:solidFill>
                  <a:srgbClr val="FF3E80"/>
                </a:solidFill>
                <a:latin typeface="Calibri"/>
                <a:ea typeface="Calibri"/>
                <a:cs typeface="Calibri"/>
                <a:sym typeface="Calibri"/>
              </a:rPr>
              <a:t>WHAT CUSTOMERS NOW EXPECT</a:t>
            </a:r>
            <a:endParaRPr b="0" i="0" sz="1400" u="none" cap="none" strike="noStrike">
              <a:solidFill>
                <a:schemeClr val="dk1"/>
              </a:solidFill>
              <a:latin typeface="Calibri"/>
              <a:ea typeface="Calibri"/>
              <a:cs typeface="Calibri"/>
              <a:sym typeface="Calibri"/>
            </a:endParaRPr>
          </a:p>
        </p:txBody>
      </p:sp>
      <p:sp>
        <p:nvSpPr>
          <p:cNvPr id="274" name="Google Shape;274;p16"/>
          <p:cNvSpPr/>
          <p:nvPr/>
        </p:nvSpPr>
        <p:spPr>
          <a:xfrm>
            <a:off x="548640" y="868680"/>
            <a:ext cx="1097280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3800"/>
              <a:buFont typeface="Calibri"/>
              <a:buNone/>
            </a:pPr>
            <a:r>
              <a:rPr b="0" i="0" lang="en-US" sz="3800" u="none" cap="none" strike="noStrike">
                <a:solidFill>
                  <a:srgbClr val="2C2C36"/>
                </a:solidFill>
                <a:latin typeface="Calibri"/>
                <a:ea typeface="Calibri"/>
                <a:cs typeface="Calibri"/>
                <a:sym typeface="Calibri"/>
              </a:rPr>
              <a:t>Four shifts you're</a:t>
            </a:r>
            <a:endParaRPr b="0" i="0" sz="3800" u="none" cap="none" strike="noStrike">
              <a:solidFill>
                <a:schemeClr val="dk1"/>
              </a:solidFill>
              <a:latin typeface="Calibri"/>
              <a:ea typeface="Calibri"/>
              <a:cs typeface="Calibri"/>
              <a:sym typeface="Calibri"/>
            </a:endParaRPr>
          </a:p>
        </p:txBody>
      </p:sp>
      <p:sp>
        <p:nvSpPr>
          <p:cNvPr id="275" name="Google Shape;275;p16"/>
          <p:cNvSpPr/>
          <p:nvPr/>
        </p:nvSpPr>
        <p:spPr>
          <a:xfrm>
            <a:off x="548640" y="1645920"/>
            <a:ext cx="1097280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3800"/>
              <a:buFont typeface="Calibri"/>
              <a:buNone/>
            </a:pPr>
            <a:r>
              <a:rPr b="1" i="0" lang="en-US" sz="3800" u="none" cap="none" strike="noStrike">
                <a:solidFill>
                  <a:srgbClr val="2C2C36"/>
                </a:solidFill>
                <a:latin typeface="Calibri"/>
                <a:ea typeface="Calibri"/>
                <a:cs typeface="Calibri"/>
                <a:sym typeface="Calibri"/>
              </a:rPr>
              <a:t>already being judged on.</a:t>
            </a:r>
            <a:endParaRPr b="0" i="0" sz="3800" u="none" cap="none" strike="noStrike">
              <a:solidFill>
                <a:schemeClr val="dk1"/>
              </a:solidFill>
              <a:latin typeface="Calibri"/>
              <a:ea typeface="Calibri"/>
              <a:cs typeface="Calibri"/>
              <a:sym typeface="Calibri"/>
            </a:endParaRPr>
          </a:p>
        </p:txBody>
      </p:sp>
      <p:sp>
        <p:nvSpPr>
          <p:cNvPr id="276" name="Google Shape;276;p16"/>
          <p:cNvSpPr/>
          <p:nvPr/>
        </p:nvSpPr>
        <p:spPr>
          <a:xfrm>
            <a:off x="548640" y="2788920"/>
            <a:ext cx="5394960" cy="1691640"/>
          </a:xfrm>
          <a:prstGeom prst="rect">
            <a:avLst/>
          </a:prstGeom>
          <a:solidFill>
            <a:srgbClr val="FFFFFF"/>
          </a:solidFill>
          <a:ln cap="flat" cmpd="sng" w="12700">
            <a:solidFill>
              <a:srgbClr val="FFFFFF"/>
            </a:solidFill>
            <a:prstDash val="solid"/>
            <a:round/>
            <a:headEnd len="sm" w="sm" type="none"/>
            <a:tailEnd len="sm" w="sm" type="none"/>
          </a:ln>
          <a:effectLst>
            <a:outerShdw blurRad="76200" rotWithShape="0" algn="bl" dir="5400000" dist="25400">
              <a:srgbClr val="000000">
                <a:alpha val="509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6"/>
          <p:cNvSpPr/>
          <p:nvPr/>
        </p:nvSpPr>
        <p:spPr>
          <a:xfrm>
            <a:off x="548640" y="2788920"/>
            <a:ext cx="54864" cy="169164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6"/>
          <p:cNvSpPr/>
          <p:nvPr/>
        </p:nvSpPr>
        <p:spPr>
          <a:xfrm>
            <a:off x="777240" y="3063240"/>
            <a:ext cx="2286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B6B"/>
              </a:buClr>
              <a:buSzPts val="1600"/>
              <a:buFont typeface="Calibri"/>
              <a:buNone/>
            </a:pPr>
            <a:r>
              <a:rPr b="0" i="1" lang="en-US" sz="1600" u="none" cap="none" strike="noStrike">
                <a:solidFill>
                  <a:srgbClr val="6B6B6B"/>
                </a:solidFill>
                <a:latin typeface="Calibri"/>
                <a:ea typeface="Calibri"/>
                <a:cs typeface="Calibri"/>
                <a:sym typeface="Calibri"/>
              </a:rPr>
              <a:t>Tool to create</a:t>
            </a:r>
            <a:endParaRPr b="0" i="0" sz="1600" u="none" cap="none" strike="noStrike">
              <a:solidFill>
                <a:schemeClr val="dk1"/>
              </a:solidFill>
              <a:latin typeface="Calibri"/>
              <a:ea typeface="Calibri"/>
              <a:cs typeface="Calibri"/>
              <a:sym typeface="Calibri"/>
            </a:endParaRPr>
          </a:p>
        </p:txBody>
      </p:sp>
      <p:sp>
        <p:nvSpPr>
          <p:cNvPr id="279" name="Google Shape;279;p16"/>
          <p:cNvSpPr/>
          <p:nvPr/>
        </p:nvSpPr>
        <p:spPr>
          <a:xfrm>
            <a:off x="3108960" y="3063240"/>
            <a:ext cx="36576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3E80"/>
              </a:buClr>
              <a:buSzPts val="2200"/>
              <a:buFont typeface="Calibri"/>
              <a:buNone/>
            </a:pPr>
            <a:r>
              <a:rPr b="1" i="0" lang="en-US" sz="2200" u="none" cap="none" strike="noStrike">
                <a:solidFill>
                  <a:srgbClr val="FF3E80"/>
                </a:solidFill>
                <a:latin typeface="Calibri"/>
                <a:ea typeface="Calibri"/>
                <a:cs typeface="Calibri"/>
                <a:sym typeface="Calibri"/>
              </a:rPr>
              <a:t>→</a:t>
            </a:r>
            <a:endParaRPr b="0" i="0" sz="2200" u="none" cap="none" strike="noStrike">
              <a:solidFill>
                <a:schemeClr val="dk1"/>
              </a:solidFill>
              <a:latin typeface="Calibri"/>
              <a:ea typeface="Calibri"/>
              <a:cs typeface="Calibri"/>
              <a:sym typeface="Calibri"/>
            </a:endParaRPr>
          </a:p>
        </p:txBody>
      </p:sp>
      <p:sp>
        <p:nvSpPr>
          <p:cNvPr id="280" name="Google Shape;280;p16"/>
          <p:cNvSpPr/>
          <p:nvPr/>
        </p:nvSpPr>
        <p:spPr>
          <a:xfrm>
            <a:off x="3474720" y="3063240"/>
            <a:ext cx="23774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1900"/>
              <a:buFont typeface="Calibri"/>
              <a:buNone/>
            </a:pPr>
            <a:r>
              <a:rPr b="1" i="0" lang="en-US" sz="1900" u="none" cap="none" strike="noStrike">
                <a:solidFill>
                  <a:srgbClr val="2C2C36"/>
                </a:solidFill>
                <a:latin typeface="Calibri"/>
                <a:ea typeface="Calibri"/>
                <a:cs typeface="Calibri"/>
                <a:sym typeface="Calibri"/>
              </a:rPr>
              <a:t>Do it for me</a:t>
            </a:r>
            <a:endParaRPr b="0" i="0" sz="1900" u="none" cap="none" strike="noStrike">
              <a:solidFill>
                <a:schemeClr val="dk1"/>
              </a:solidFill>
              <a:latin typeface="Calibri"/>
              <a:ea typeface="Calibri"/>
              <a:cs typeface="Calibri"/>
              <a:sym typeface="Calibri"/>
            </a:endParaRPr>
          </a:p>
        </p:txBody>
      </p:sp>
      <p:sp>
        <p:nvSpPr>
          <p:cNvPr id="281" name="Google Shape;281;p16"/>
          <p:cNvSpPr/>
          <p:nvPr/>
        </p:nvSpPr>
        <p:spPr>
          <a:xfrm>
            <a:off x="777240" y="3657600"/>
            <a:ext cx="5029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300"/>
              <a:buFont typeface="Calibri"/>
              <a:buNone/>
            </a:pPr>
            <a:r>
              <a:rPr b="0" i="1" lang="en-US" sz="1300" u="none" cap="none" strike="noStrike">
                <a:solidFill>
                  <a:srgbClr val="FF3E80"/>
                </a:solidFill>
                <a:latin typeface="Calibri"/>
                <a:ea typeface="Calibri"/>
                <a:cs typeface="Calibri"/>
                <a:sym typeface="Calibri"/>
              </a:rPr>
              <a:t>Midjourney over Photoshop</a:t>
            </a:r>
            <a:endParaRPr b="0" i="0" sz="1300" u="none" cap="none" strike="noStrike">
              <a:solidFill>
                <a:schemeClr val="dk1"/>
              </a:solidFill>
              <a:latin typeface="Calibri"/>
              <a:ea typeface="Calibri"/>
              <a:cs typeface="Calibri"/>
              <a:sym typeface="Calibri"/>
            </a:endParaRPr>
          </a:p>
        </p:txBody>
      </p:sp>
      <p:sp>
        <p:nvSpPr>
          <p:cNvPr id="282" name="Google Shape;282;p16"/>
          <p:cNvSpPr/>
          <p:nvPr/>
        </p:nvSpPr>
        <p:spPr>
          <a:xfrm>
            <a:off x="6172200" y="2788920"/>
            <a:ext cx="5394960" cy="1691640"/>
          </a:xfrm>
          <a:prstGeom prst="rect">
            <a:avLst/>
          </a:prstGeom>
          <a:solidFill>
            <a:srgbClr val="FFFFFF"/>
          </a:solidFill>
          <a:ln cap="flat" cmpd="sng" w="12700">
            <a:solidFill>
              <a:srgbClr val="FFFFFF"/>
            </a:solidFill>
            <a:prstDash val="solid"/>
            <a:round/>
            <a:headEnd len="sm" w="sm" type="none"/>
            <a:tailEnd len="sm" w="sm" type="none"/>
          </a:ln>
          <a:effectLst>
            <a:outerShdw blurRad="76200" rotWithShape="0" algn="bl" dir="5400000" dist="25400">
              <a:srgbClr val="000000">
                <a:alpha val="509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6"/>
          <p:cNvSpPr/>
          <p:nvPr/>
        </p:nvSpPr>
        <p:spPr>
          <a:xfrm>
            <a:off x="6172200" y="2788920"/>
            <a:ext cx="54864" cy="169164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6"/>
          <p:cNvSpPr/>
          <p:nvPr/>
        </p:nvSpPr>
        <p:spPr>
          <a:xfrm>
            <a:off x="6400800" y="3063240"/>
            <a:ext cx="2286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B6B"/>
              </a:buClr>
              <a:buSzPts val="1600"/>
              <a:buFont typeface="Calibri"/>
              <a:buNone/>
            </a:pPr>
            <a:r>
              <a:rPr b="0" i="1" lang="en-US" sz="1600" u="none" cap="none" strike="noStrike">
                <a:solidFill>
                  <a:srgbClr val="6B6B6B"/>
                </a:solidFill>
                <a:latin typeface="Calibri"/>
                <a:ea typeface="Calibri"/>
                <a:cs typeface="Calibri"/>
                <a:sym typeface="Calibri"/>
              </a:rPr>
              <a:t>I customize</a:t>
            </a:r>
            <a:endParaRPr b="0" i="0" sz="1600" u="none" cap="none" strike="noStrike">
              <a:solidFill>
                <a:schemeClr val="dk1"/>
              </a:solidFill>
              <a:latin typeface="Calibri"/>
              <a:ea typeface="Calibri"/>
              <a:cs typeface="Calibri"/>
              <a:sym typeface="Calibri"/>
            </a:endParaRPr>
          </a:p>
        </p:txBody>
      </p:sp>
      <p:sp>
        <p:nvSpPr>
          <p:cNvPr id="285" name="Google Shape;285;p16"/>
          <p:cNvSpPr/>
          <p:nvPr/>
        </p:nvSpPr>
        <p:spPr>
          <a:xfrm>
            <a:off x="8732520" y="3063240"/>
            <a:ext cx="36576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3E80"/>
              </a:buClr>
              <a:buSzPts val="2200"/>
              <a:buFont typeface="Calibri"/>
              <a:buNone/>
            </a:pPr>
            <a:r>
              <a:rPr b="1" i="0" lang="en-US" sz="2200" u="none" cap="none" strike="noStrike">
                <a:solidFill>
                  <a:srgbClr val="FF3E80"/>
                </a:solidFill>
                <a:latin typeface="Calibri"/>
                <a:ea typeface="Calibri"/>
                <a:cs typeface="Calibri"/>
                <a:sym typeface="Calibri"/>
              </a:rPr>
              <a:t>→</a:t>
            </a:r>
            <a:endParaRPr b="0" i="0" sz="2200" u="none" cap="none" strike="noStrike">
              <a:solidFill>
                <a:schemeClr val="dk1"/>
              </a:solidFill>
              <a:latin typeface="Calibri"/>
              <a:ea typeface="Calibri"/>
              <a:cs typeface="Calibri"/>
              <a:sym typeface="Calibri"/>
            </a:endParaRPr>
          </a:p>
        </p:txBody>
      </p:sp>
      <p:sp>
        <p:nvSpPr>
          <p:cNvPr id="286" name="Google Shape;286;p16"/>
          <p:cNvSpPr/>
          <p:nvPr/>
        </p:nvSpPr>
        <p:spPr>
          <a:xfrm>
            <a:off x="9098280" y="3063240"/>
            <a:ext cx="23774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1900"/>
              <a:buFont typeface="Calibri"/>
              <a:buNone/>
            </a:pPr>
            <a:r>
              <a:rPr b="1" i="0" lang="en-US" sz="1900" u="none" cap="none" strike="noStrike">
                <a:solidFill>
                  <a:srgbClr val="2C2C36"/>
                </a:solidFill>
                <a:latin typeface="Calibri"/>
                <a:ea typeface="Calibri"/>
                <a:cs typeface="Calibri"/>
                <a:sym typeface="Calibri"/>
              </a:rPr>
              <a:t>Built for me</a:t>
            </a:r>
            <a:endParaRPr b="0" i="0" sz="1900" u="none" cap="none" strike="noStrike">
              <a:solidFill>
                <a:schemeClr val="dk1"/>
              </a:solidFill>
              <a:latin typeface="Calibri"/>
              <a:ea typeface="Calibri"/>
              <a:cs typeface="Calibri"/>
              <a:sym typeface="Calibri"/>
            </a:endParaRPr>
          </a:p>
        </p:txBody>
      </p:sp>
      <p:sp>
        <p:nvSpPr>
          <p:cNvPr id="287" name="Google Shape;287;p16"/>
          <p:cNvSpPr/>
          <p:nvPr/>
        </p:nvSpPr>
        <p:spPr>
          <a:xfrm>
            <a:off x="6400800" y="3657600"/>
            <a:ext cx="5029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300"/>
              <a:buFont typeface="Calibri"/>
              <a:buNone/>
            </a:pPr>
            <a:r>
              <a:rPr b="0" i="1" lang="en-US" sz="1300" u="none" cap="none" strike="noStrike">
                <a:solidFill>
                  <a:srgbClr val="FF3E80"/>
                </a:solidFill>
                <a:latin typeface="Calibri"/>
                <a:ea typeface="Calibri"/>
                <a:cs typeface="Calibri"/>
                <a:sym typeface="Calibri"/>
              </a:rPr>
              <a:t>TikTok over signing up</a:t>
            </a:r>
            <a:endParaRPr b="0" i="0" sz="1300" u="none" cap="none" strike="noStrike">
              <a:solidFill>
                <a:schemeClr val="dk1"/>
              </a:solidFill>
              <a:latin typeface="Calibri"/>
              <a:ea typeface="Calibri"/>
              <a:cs typeface="Calibri"/>
              <a:sym typeface="Calibri"/>
            </a:endParaRPr>
          </a:p>
        </p:txBody>
      </p:sp>
      <p:sp>
        <p:nvSpPr>
          <p:cNvPr id="288" name="Google Shape;288;p16"/>
          <p:cNvSpPr/>
          <p:nvPr/>
        </p:nvSpPr>
        <p:spPr>
          <a:xfrm>
            <a:off x="548640" y="4709160"/>
            <a:ext cx="5394960" cy="1691640"/>
          </a:xfrm>
          <a:prstGeom prst="rect">
            <a:avLst/>
          </a:prstGeom>
          <a:solidFill>
            <a:srgbClr val="FFFFFF"/>
          </a:solidFill>
          <a:ln cap="flat" cmpd="sng" w="12700">
            <a:solidFill>
              <a:srgbClr val="FFFFFF"/>
            </a:solidFill>
            <a:prstDash val="solid"/>
            <a:round/>
            <a:headEnd len="sm" w="sm" type="none"/>
            <a:tailEnd len="sm" w="sm" type="none"/>
          </a:ln>
          <a:effectLst>
            <a:outerShdw blurRad="76200" rotWithShape="0" algn="bl" dir="5400000" dist="25400">
              <a:srgbClr val="000000">
                <a:alpha val="509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6"/>
          <p:cNvSpPr/>
          <p:nvPr/>
        </p:nvSpPr>
        <p:spPr>
          <a:xfrm>
            <a:off x="548640" y="4709160"/>
            <a:ext cx="54864" cy="169164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6"/>
          <p:cNvSpPr/>
          <p:nvPr/>
        </p:nvSpPr>
        <p:spPr>
          <a:xfrm>
            <a:off x="777240" y="4983480"/>
            <a:ext cx="2286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B6B"/>
              </a:buClr>
              <a:buSzPts val="1600"/>
              <a:buFont typeface="Calibri"/>
              <a:buNone/>
            </a:pPr>
            <a:r>
              <a:rPr b="0" i="1" lang="en-US" sz="1600" u="none" cap="none" strike="noStrike">
                <a:solidFill>
                  <a:srgbClr val="6B6B6B"/>
                </a:solidFill>
                <a:latin typeface="Calibri"/>
                <a:ea typeface="Calibri"/>
                <a:cs typeface="Calibri"/>
                <a:sym typeface="Calibri"/>
              </a:rPr>
              <a:t>Manual tasks</a:t>
            </a:r>
            <a:endParaRPr b="0" i="0" sz="1600" u="none" cap="none" strike="noStrike">
              <a:solidFill>
                <a:schemeClr val="dk1"/>
              </a:solidFill>
              <a:latin typeface="Calibri"/>
              <a:ea typeface="Calibri"/>
              <a:cs typeface="Calibri"/>
              <a:sym typeface="Calibri"/>
            </a:endParaRPr>
          </a:p>
        </p:txBody>
      </p:sp>
      <p:sp>
        <p:nvSpPr>
          <p:cNvPr id="291" name="Google Shape;291;p16"/>
          <p:cNvSpPr/>
          <p:nvPr/>
        </p:nvSpPr>
        <p:spPr>
          <a:xfrm>
            <a:off x="3108960" y="4983480"/>
            <a:ext cx="36576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3E80"/>
              </a:buClr>
              <a:buSzPts val="2200"/>
              <a:buFont typeface="Calibri"/>
              <a:buNone/>
            </a:pPr>
            <a:r>
              <a:rPr b="1" i="0" lang="en-US" sz="2200" u="none" cap="none" strike="noStrike">
                <a:solidFill>
                  <a:srgbClr val="FF3E80"/>
                </a:solidFill>
                <a:latin typeface="Calibri"/>
                <a:ea typeface="Calibri"/>
                <a:cs typeface="Calibri"/>
                <a:sym typeface="Calibri"/>
              </a:rPr>
              <a:t>→</a:t>
            </a:r>
            <a:endParaRPr b="0" i="0" sz="2200" u="none" cap="none" strike="noStrike">
              <a:solidFill>
                <a:schemeClr val="dk1"/>
              </a:solidFill>
              <a:latin typeface="Calibri"/>
              <a:ea typeface="Calibri"/>
              <a:cs typeface="Calibri"/>
              <a:sym typeface="Calibri"/>
            </a:endParaRPr>
          </a:p>
        </p:txBody>
      </p:sp>
      <p:sp>
        <p:nvSpPr>
          <p:cNvPr id="292" name="Google Shape;292;p16"/>
          <p:cNvSpPr/>
          <p:nvPr/>
        </p:nvSpPr>
        <p:spPr>
          <a:xfrm>
            <a:off x="3474720" y="4983480"/>
            <a:ext cx="23774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1900"/>
              <a:buFont typeface="Calibri"/>
              <a:buNone/>
            </a:pPr>
            <a:r>
              <a:rPr b="1" i="0" lang="en-US" sz="1900" u="none" cap="none" strike="noStrike">
                <a:solidFill>
                  <a:srgbClr val="2C2C36"/>
                </a:solidFill>
                <a:latin typeface="Calibri"/>
                <a:ea typeface="Calibri"/>
                <a:cs typeface="Calibri"/>
                <a:sym typeface="Calibri"/>
              </a:rPr>
              <a:t>Automated tasks</a:t>
            </a:r>
            <a:endParaRPr b="0" i="0" sz="1900" u="none" cap="none" strike="noStrike">
              <a:solidFill>
                <a:schemeClr val="dk1"/>
              </a:solidFill>
              <a:latin typeface="Calibri"/>
              <a:ea typeface="Calibri"/>
              <a:cs typeface="Calibri"/>
              <a:sym typeface="Calibri"/>
            </a:endParaRPr>
          </a:p>
        </p:txBody>
      </p:sp>
      <p:sp>
        <p:nvSpPr>
          <p:cNvPr id="293" name="Google Shape;293;p16"/>
          <p:cNvSpPr/>
          <p:nvPr/>
        </p:nvSpPr>
        <p:spPr>
          <a:xfrm>
            <a:off x="777240" y="5577840"/>
            <a:ext cx="5029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300"/>
              <a:buFont typeface="Calibri"/>
              <a:buNone/>
            </a:pPr>
            <a:r>
              <a:rPr b="0" i="1" lang="en-US" sz="1300" u="none" cap="none" strike="noStrike">
                <a:solidFill>
                  <a:srgbClr val="FF3E80"/>
                </a:solidFill>
                <a:latin typeface="Calibri"/>
                <a:ea typeface="Calibri"/>
                <a:cs typeface="Calibri"/>
                <a:sym typeface="Calibri"/>
              </a:rPr>
              <a:t>Abridge over typing notes</a:t>
            </a:r>
            <a:endParaRPr b="0" i="0" sz="1300" u="none" cap="none" strike="noStrike">
              <a:solidFill>
                <a:schemeClr val="dk1"/>
              </a:solidFill>
              <a:latin typeface="Calibri"/>
              <a:ea typeface="Calibri"/>
              <a:cs typeface="Calibri"/>
              <a:sym typeface="Calibri"/>
            </a:endParaRPr>
          </a:p>
        </p:txBody>
      </p:sp>
      <p:sp>
        <p:nvSpPr>
          <p:cNvPr id="294" name="Google Shape;294;p16"/>
          <p:cNvSpPr/>
          <p:nvPr/>
        </p:nvSpPr>
        <p:spPr>
          <a:xfrm>
            <a:off x="6172200" y="4709160"/>
            <a:ext cx="5394960" cy="1691640"/>
          </a:xfrm>
          <a:prstGeom prst="rect">
            <a:avLst/>
          </a:prstGeom>
          <a:solidFill>
            <a:srgbClr val="FFFFFF"/>
          </a:solidFill>
          <a:ln cap="flat" cmpd="sng" w="12700">
            <a:solidFill>
              <a:srgbClr val="FFFFFF"/>
            </a:solidFill>
            <a:prstDash val="solid"/>
            <a:round/>
            <a:headEnd len="sm" w="sm" type="none"/>
            <a:tailEnd len="sm" w="sm" type="none"/>
          </a:ln>
          <a:effectLst>
            <a:outerShdw blurRad="76200" rotWithShape="0" algn="bl" dir="5400000" dist="25400">
              <a:srgbClr val="000000">
                <a:alpha val="509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6"/>
          <p:cNvSpPr/>
          <p:nvPr/>
        </p:nvSpPr>
        <p:spPr>
          <a:xfrm>
            <a:off x="6172200" y="4709160"/>
            <a:ext cx="54864" cy="169164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6"/>
          <p:cNvSpPr/>
          <p:nvPr/>
        </p:nvSpPr>
        <p:spPr>
          <a:xfrm>
            <a:off x="6400800" y="4983480"/>
            <a:ext cx="2286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B6B"/>
              </a:buClr>
              <a:buSzPts val="1600"/>
              <a:buFont typeface="Calibri"/>
              <a:buNone/>
            </a:pPr>
            <a:r>
              <a:rPr b="0" i="1" lang="en-US" sz="1600" u="none" cap="none" strike="noStrike">
                <a:solidFill>
                  <a:srgbClr val="6B6B6B"/>
                </a:solidFill>
                <a:latin typeface="Calibri"/>
                <a:ea typeface="Calibri"/>
                <a:cs typeface="Calibri"/>
                <a:sym typeface="Calibri"/>
              </a:rPr>
              <a:t>Pay for access</a:t>
            </a:r>
            <a:endParaRPr b="0" i="0" sz="1600" u="none" cap="none" strike="noStrike">
              <a:solidFill>
                <a:schemeClr val="dk1"/>
              </a:solidFill>
              <a:latin typeface="Calibri"/>
              <a:ea typeface="Calibri"/>
              <a:cs typeface="Calibri"/>
              <a:sym typeface="Calibri"/>
            </a:endParaRPr>
          </a:p>
        </p:txBody>
      </p:sp>
      <p:sp>
        <p:nvSpPr>
          <p:cNvPr id="297" name="Google Shape;297;p16"/>
          <p:cNvSpPr/>
          <p:nvPr/>
        </p:nvSpPr>
        <p:spPr>
          <a:xfrm>
            <a:off x="8732520" y="4983480"/>
            <a:ext cx="36576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3E80"/>
              </a:buClr>
              <a:buSzPts val="2200"/>
              <a:buFont typeface="Calibri"/>
              <a:buNone/>
            </a:pPr>
            <a:r>
              <a:rPr b="1" i="0" lang="en-US" sz="2200" u="none" cap="none" strike="noStrike">
                <a:solidFill>
                  <a:srgbClr val="FF3E80"/>
                </a:solidFill>
                <a:latin typeface="Calibri"/>
                <a:ea typeface="Calibri"/>
                <a:cs typeface="Calibri"/>
                <a:sym typeface="Calibri"/>
              </a:rPr>
              <a:t>→</a:t>
            </a:r>
            <a:endParaRPr b="0" i="0" sz="2200" u="none" cap="none" strike="noStrike">
              <a:solidFill>
                <a:schemeClr val="dk1"/>
              </a:solidFill>
              <a:latin typeface="Calibri"/>
              <a:ea typeface="Calibri"/>
              <a:cs typeface="Calibri"/>
              <a:sym typeface="Calibri"/>
            </a:endParaRPr>
          </a:p>
        </p:txBody>
      </p:sp>
      <p:sp>
        <p:nvSpPr>
          <p:cNvPr id="298" name="Google Shape;298;p16"/>
          <p:cNvSpPr/>
          <p:nvPr/>
        </p:nvSpPr>
        <p:spPr>
          <a:xfrm>
            <a:off x="9098280" y="4983480"/>
            <a:ext cx="23774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1900"/>
              <a:buFont typeface="Calibri"/>
              <a:buNone/>
            </a:pPr>
            <a:r>
              <a:rPr b="1" i="0" lang="en-US" sz="1900" u="none" cap="none" strike="noStrike">
                <a:solidFill>
                  <a:srgbClr val="2C2C36"/>
                </a:solidFill>
                <a:latin typeface="Calibri"/>
                <a:ea typeface="Calibri"/>
                <a:cs typeface="Calibri"/>
                <a:sym typeface="Calibri"/>
              </a:rPr>
              <a:t>Pay for outcomes</a:t>
            </a:r>
            <a:endParaRPr b="0" i="0" sz="1900" u="none" cap="none" strike="noStrike">
              <a:solidFill>
                <a:schemeClr val="dk1"/>
              </a:solidFill>
              <a:latin typeface="Calibri"/>
              <a:ea typeface="Calibri"/>
              <a:cs typeface="Calibri"/>
              <a:sym typeface="Calibri"/>
            </a:endParaRPr>
          </a:p>
        </p:txBody>
      </p:sp>
      <p:sp>
        <p:nvSpPr>
          <p:cNvPr id="299" name="Google Shape;299;p16"/>
          <p:cNvSpPr/>
          <p:nvPr/>
        </p:nvSpPr>
        <p:spPr>
          <a:xfrm>
            <a:off x="6400800" y="5577840"/>
            <a:ext cx="5029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300"/>
              <a:buFont typeface="Calibri"/>
              <a:buNone/>
            </a:pPr>
            <a:r>
              <a:rPr b="0" i="1" lang="en-US" sz="1300" u="none" cap="none" strike="noStrike">
                <a:solidFill>
                  <a:srgbClr val="FF3E80"/>
                </a:solidFill>
                <a:latin typeface="Calibri"/>
                <a:ea typeface="Calibri"/>
                <a:cs typeface="Calibri"/>
                <a:sym typeface="Calibri"/>
              </a:rPr>
              <a:t>Intercom per resolution</a:t>
            </a:r>
            <a:endParaRPr b="0" i="0" sz="1300" u="none" cap="none" strike="noStrike">
              <a:solidFill>
                <a:schemeClr val="dk1"/>
              </a:solidFill>
              <a:latin typeface="Calibri"/>
              <a:ea typeface="Calibri"/>
              <a:cs typeface="Calibri"/>
              <a:sym typeface="Calibri"/>
            </a:endParaRPr>
          </a:p>
        </p:txBody>
      </p:sp>
      <p:sp>
        <p:nvSpPr>
          <p:cNvPr id="300" name="Google Shape;300;p16"/>
          <p:cNvSpPr/>
          <p:nvPr/>
        </p:nvSpPr>
        <p:spPr>
          <a:xfrm>
            <a:off x="548640" y="6446520"/>
            <a:ext cx="54864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B6B6B"/>
              </a:buClr>
              <a:buSzPts val="1000"/>
              <a:buFont typeface="Calibri"/>
              <a:buNone/>
            </a:pPr>
            <a:r>
              <a:rPr b="0" i="1" lang="en-US" sz="1000" u="none" cap="none" strike="noStrike">
                <a:solidFill>
                  <a:srgbClr val="6B6B6B"/>
                </a:solidFill>
                <a:latin typeface="Calibri"/>
                <a:ea typeface="Calibri"/>
                <a:cs typeface="Calibri"/>
                <a:sym typeface="Calibri"/>
              </a:rPr>
              <a:t>Source: Reforge</a:t>
            </a:r>
            <a:endParaRPr b="0" i="0" sz="1000" u="none" cap="none" strike="noStrike">
              <a:solidFill>
                <a:schemeClr val="dk1"/>
              </a:solidFill>
              <a:latin typeface="Calibri"/>
              <a:ea typeface="Calibri"/>
              <a:cs typeface="Calibri"/>
              <a:sym typeface="Calibri"/>
            </a:endParaRPr>
          </a:p>
        </p:txBody>
      </p:sp>
      <p:sp>
        <p:nvSpPr>
          <p:cNvPr id="301" name="Google Shape;301;p16"/>
          <p:cNvSpPr/>
          <p:nvPr/>
        </p:nvSpPr>
        <p:spPr>
          <a:xfrm>
            <a:off x="11338560" y="6446520"/>
            <a:ext cx="54864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B6B6B"/>
              </a:buClr>
              <a:buSzPts val="1100"/>
              <a:buFont typeface="Calibri"/>
              <a:buNone/>
            </a:pPr>
            <a:r>
              <a:rPr b="0" i="0" lang="en-US" sz="1100" u="none" cap="none" strike="noStrike">
                <a:solidFill>
                  <a:srgbClr val="6B6B6B"/>
                </a:solidFill>
                <a:latin typeface="Calibri"/>
                <a:ea typeface="Calibri"/>
                <a:cs typeface="Calibri"/>
                <a:sym typeface="Calibri"/>
              </a:rPr>
              <a:t>13</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1E8"/>
        </a:solidFill>
      </p:bgPr>
    </p:bg>
    <p:spTree>
      <p:nvGrpSpPr>
        <p:cNvPr id="306" name="Shape 306"/>
        <p:cNvGrpSpPr/>
        <p:nvPr/>
      </p:nvGrpSpPr>
      <p:grpSpPr>
        <a:xfrm>
          <a:off x="0" y="0"/>
          <a:ext cx="0" cy="0"/>
          <a:chOff x="0" y="0"/>
          <a:chExt cx="0" cy="0"/>
        </a:xfrm>
      </p:grpSpPr>
      <p:sp>
        <p:nvSpPr>
          <p:cNvPr id="307" name="Google Shape;307;p17"/>
          <p:cNvSpPr/>
          <p:nvPr/>
        </p:nvSpPr>
        <p:spPr>
          <a:xfrm>
            <a:off x="548640" y="411480"/>
            <a:ext cx="91440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3E80"/>
              </a:buClr>
              <a:buSzPts val="1400"/>
              <a:buFont typeface="Calibri"/>
              <a:buNone/>
            </a:pPr>
            <a:r>
              <a:rPr b="1" i="0" lang="en-US" sz="1400" u="none" cap="none" strike="noStrike">
                <a:solidFill>
                  <a:srgbClr val="FF3E80"/>
                </a:solidFill>
                <a:latin typeface="Calibri"/>
                <a:ea typeface="Calibri"/>
                <a:cs typeface="Calibri"/>
                <a:sym typeface="Calibri"/>
              </a:rPr>
              <a:t>PROOF FROM FASHION</a:t>
            </a:r>
            <a:endParaRPr b="0" i="0" sz="1400" u="none" cap="none" strike="noStrike">
              <a:solidFill>
                <a:schemeClr val="dk1"/>
              </a:solidFill>
              <a:latin typeface="Calibri"/>
              <a:ea typeface="Calibri"/>
              <a:cs typeface="Calibri"/>
              <a:sym typeface="Calibri"/>
            </a:endParaRPr>
          </a:p>
        </p:txBody>
      </p:sp>
      <p:sp>
        <p:nvSpPr>
          <p:cNvPr id="308" name="Google Shape;308;p17"/>
          <p:cNvSpPr/>
          <p:nvPr/>
        </p:nvSpPr>
        <p:spPr>
          <a:xfrm>
            <a:off x="548640" y="914400"/>
            <a:ext cx="109728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4200"/>
              <a:buFont typeface="Calibri"/>
              <a:buNone/>
            </a:pPr>
            <a:r>
              <a:rPr b="0" i="0" lang="en-US" sz="4200" u="none" cap="none" strike="noStrike">
                <a:solidFill>
                  <a:srgbClr val="2C2C36"/>
                </a:solidFill>
                <a:latin typeface="Calibri"/>
                <a:ea typeface="Calibri"/>
                <a:cs typeface="Calibri"/>
                <a:sym typeface="Calibri"/>
              </a:rPr>
              <a:t>It's already</a:t>
            </a:r>
            <a:endParaRPr b="0" i="0" sz="4200" u="none" cap="none" strike="noStrike">
              <a:solidFill>
                <a:schemeClr val="dk1"/>
              </a:solidFill>
              <a:latin typeface="Calibri"/>
              <a:ea typeface="Calibri"/>
              <a:cs typeface="Calibri"/>
              <a:sym typeface="Calibri"/>
            </a:endParaRPr>
          </a:p>
        </p:txBody>
      </p:sp>
      <p:sp>
        <p:nvSpPr>
          <p:cNvPr id="309" name="Google Shape;309;p17"/>
          <p:cNvSpPr/>
          <p:nvPr/>
        </p:nvSpPr>
        <p:spPr>
          <a:xfrm>
            <a:off x="548640" y="1691640"/>
            <a:ext cx="109728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4200"/>
              <a:buFont typeface="Calibri"/>
              <a:buNone/>
            </a:pPr>
            <a:r>
              <a:rPr b="1" i="0" lang="en-US" sz="4200" u="none" cap="none" strike="noStrike">
                <a:solidFill>
                  <a:srgbClr val="2C2C36"/>
                </a:solidFill>
                <a:latin typeface="Calibri"/>
                <a:ea typeface="Calibri"/>
                <a:cs typeface="Calibri"/>
                <a:sym typeface="Calibri"/>
              </a:rPr>
              <a:t>happening to your brands.</a:t>
            </a:r>
            <a:endParaRPr b="0" i="0" sz="4200" u="none" cap="none" strike="noStrike">
              <a:solidFill>
                <a:schemeClr val="dk1"/>
              </a:solidFill>
              <a:latin typeface="Calibri"/>
              <a:ea typeface="Calibri"/>
              <a:cs typeface="Calibri"/>
              <a:sym typeface="Calibri"/>
            </a:endParaRPr>
          </a:p>
        </p:txBody>
      </p:sp>
      <p:sp>
        <p:nvSpPr>
          <p:cNvPr id="310" name="Google Shape;310;p17"/>
          <p:cNvSpPr/>
          <p:nvPr/>
        </p:nvSpPr>
        <p:spPr>
          <a:xfrm>
            <a:off x="548640" y="2926080"/>
            <a:ext cx="3611880" cy="3291840"/>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5400000" dist="254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7"/>
          <p:cNvSpPr/>
          <p:nvPr/>
        </p:nvSpPr>
        <p:spPr>
          <a:xfrm>
            <a:off x="548640" y="2926080"/>
            <a:ext cx="73152" cy="329184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7"/>
          <p:cNvSpPr/>
          <p:nvPr/>
        </p:nvSpPr>
        <p:spPr>
          <a:xfrm>
            <a:off x="822960" y="3154680"/>
            <a:ext cx="3063240" cy="1554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9000"/>
              <a:buFont typeface="Calibri"/>
              <a:buNone/>
            </a:pPr>
            <a:r>
              <a:rPr b="1" i="0" lang="en-US" sz="9000" u="none" cap="none" strike="noStrike">
                <a:solidFill>
                  <a:srgbClr val="2C2C36"/>
                </a:solidFill>
                <a:latin typeface="Calibri"/>
                <a:ea typeface="Calibri"/>
                <a:cs typeface="Calibri"/>
                <a:sym typeface="Calibri"/>
              </a:rPr>
              <a:t>70%</a:t>
            </a:r>
            <a:endParaRPr b="0" i="0" sz="9000" u="none" cap="none" strike="noStrike">
              <a:solidFill>
                <a:schemeClr val="dk1"/>
              </a:solidFill>
              <a:latin typeface="Calibri"/>
              <a:ea typeface="Calibri"/>
              <a:cs typeface="Calibri"/>
              <a:sym typeface="Calibri"/>
            </a:endParaRPr>
          </a:p>
        </p:txBody>
      </p:sp>
      <p:sp>
        <p:nvSpPr>
          <p:cNvPr id="313" name="Google Shape;313;p17"/>
          <p:cNvSpPr/>
          <p:nvPr/>
        </p:nvSpPr>
        <p:spPr>
          <a:xfrm>
            <a:off x="822960" y="4754880"/>
            <a:ext cx="306324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800"/>
              <a:buFont typeface="Calibri"/>
              <a:buNone/>
            </a:pPr>
            <a:r>
              <a:rPr b="1" i="0" lang="en-US" sz="1800" u="none" cap="none" strike="noStrike">
                <a:solidFill>
                  <a:srgbClr val="FF3E80"/>
                </a:solidFill>
                <a:latin typeface="Calibri"/>
                <a:ea typeface="Calibri"/>
                <a:cs typeface="Calibri"/>
                <a:sym typeface="Calibri"/>
              </a:rPr>
              <a:t>of Zalando ads</a:t>
            </a:r>
            <a:endParaRPr b="0" i="0" sz="1800" u="none" cap="none" strike="noStrike">
              <a:solidFill>
                <a:schemeClr val="dk1"/>
              </a:solidFill>
              <a:latin typeface="Calibri"/>
              <a:ea typeface="Calibri"/>
              <a:cs typeface="Calibri"/>
              <a:sym typeface="Calibri"/>
            </a:endParaRPr>
          </a:p>
        </p:txBody>
      </p:sp>
      <p:sp>
        <p:nvSpPr>
          <p:cNvPr id="314" name="Google Shape;314;p17"/>
          <p:cNvSpPr/>
          <p:nvPr/>
        </p:nvSpPr>
        <p:spPr>
          <a:xfrm>
            <a:off x="822960" y="5212080"/>
            <a:ext cx="306324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0" i="0" lang="en-US" sz="2200" u="none" cap="none" strike="noStrike">
                <a:solidFill>
                  <a:srgbClr val="2C2C36"/>
                </a:solidFill>
                <a:latin typeface="Calibri"/>
                <a:ea typeface="Calibri"/>
                <a:cs typeface="Calibri"/>
                <a:sym typeface="Calibri"/>
              </a:rPr>
              <a:t>AI-generated.</a:t>
            </a:r>
            <a:endParaRPr b="0" i="0" sz="2200" u="none" cap="none" strike="noStrike">
              <a:solidFill>
                <a:schemeClr val="dk1"/>
              </a:solidFill>
              <a:latin typeface="Calibri"/>
              <a:ea typeface="Calibri"/>
              <a:cs typeface="Calibri"/>
              <a:sym typeface="Calibri"/>
            </a:endParaRPr>
          </a:p>
        </p:txBody>
      </p:sp>
      <p:sp>
        <p:nvSpPr>
          <p:cNvPr id="315" name="Google Shape;315;p17"/>
          <p:cNvSpPr/>
          <p:nvPr/>
        </p:nvSpPr>
        <p:spPr>
          <a:xfrm>
            <a:off x="4343400" y="2926080"/>
            <a:ext cx="3611880" cy="3291840"/>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5400000" dist="254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7"/>
          <p:cNvSpPr/>
          <p:nvPr/>
        </p:nvSpPr>
        <p:spPr>
          <a:xfrm>
            <a:off x="4343400" y="2926080"/>
            <a:ext cx="73152" cy="329184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7"/>
          <p:cNvSpPr/>
          <p:nvPr/>
        </p:nvSpPr>
        <p:spPr>
          <a:xfrm>
            <a:off x="4617720" y="3154680"/>
            <a:ext cx="3063240" cy="1554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9000"/>
              <a:buFont typeface="Calibri"/>
              <a:buNone/>
            </a:pPr>
            <a:r>
              <a:rPr b="1" i="0" lang="en-US" sz="9000" u="none" cap="none" strike="noStrike">
                <a:solidFill>
                  <a:srgbClr val="2C2C36"/>
                </a:solidFill>
                <a:latin typeface="Calibri"/>
                <a:ea typeface="Calibri"/>
                <a:cs typeface="Calibri"/>
                <a:sym typeface="Calibri"/>
              </a:rPr>
              <a:t>4×</a:t>
            </a:r>
            <a:endParaRPr b="0" i="0" sz="9000" u="none" cap="none" strike="noStrike">
              <a:solidFill>
                <a:schemeClr val="dk1"/>
              </a:solidFill>
              <a:latin typeface="Calibri"/>
              <a:ea typeface="Calibri"/>
              <a:cs typeface="Calibri"/>
              <a:sym typeface="Calibri"/>
            </a:endParaRPr>
          </a:p>
        </p:txBody>
      </p:sp>
      <p:sp>
        <p:nvSpPr>
          <p:cNvPr id="318" name="Google Shape;318;p17"/>
          <p:cNvSpPr/>
          <p:nvPr/>
        </p:nvSpPr>
        <p:spPr>
          <a:xfrm>
            <a:off x="4617720" y="4754880"/>
            <a:ext cx="306324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800"/>
              <a:buFont typeface="Calibri"/>
              <a:buNone/>
            </a:pPr>
            <a:r>
              <a:rPr b="1" i="0" lang="en-US" sz="1800" u="none" cap="none" strike="noStrike">
                <a:solidFill>
                  <a:srgbClr val="FF3E80"/>
                </a:solidFill>
                <a:latin typeface="Calibri"/>
                <a:ea typeface="Calibri"/>
                <a:cs typeface="Calibri"/>
                <a:sym typeface="Calibri"/>
              </a:rPr>
              <a:t>Mango revenue</a:t>
            </a:r>
            <a:endParaRPr b="0" i="0" sz="1800" u="none" cap="none" strike="noStrike">
              <a:solidFill>
                <a:schemeClr val="dk1"/>
              </a:solidFill>
              <a:latin typeface="Calibri"/>
              <a:ea typeface="Calibri"/>
              <a:cs typeface="Calibri"/>
              <a:sym typeface="Calibri"/>
            </a:endParaRPr>
          </a:p>
        </p:txBody>
      </p:sp>
      <p:sp>
        <p:nvSpPr>
          <p:cNvPr id="319" name="Google Shape;319;p17"/>
          <p:cNvSpPr/>
          <p:nvPr/>
        </p:nvSpPr>
        <p:spPr>
          <a:xfrm>
            <a:off x="4617720" y="5212080"/>
            <a:ext cx="306324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0" i="0" lang="en-US" sz="2200" u="none" cap="none" strike="noStrike">
                <a:solidFill>
                  <a:srgbClr val="2C2C36"/>
                </a:solidFill>
                <a:latin typeface="Calibri"/>
                <a:ea typeface="Calibri"/>
                <a:cs typeface="Calibri"/>
                <a:sym typeface="Calibri"/>
              </a:rPr>
              <a:t>from AI ads.</a:t>
            </a:r>
            <a:endParaRPr b="0" i="0" sz="2200" u="none" cap="none" strike="noStrike">
              <a:solidFill>
                <a:schemeClr val="dk1"/>
              </a:solidFill>
              <a:latin typeface="Calibri"/>
              <a:ea typeface="Calibri"/>
              <a:cs typeface="Calibri"/>
              <a:sym typeface="Calibri"/>
            </a:endParaRPr>
          </a:p>
        </p:txBody>
      </p:sp>
      <p:sp>
        <p:nvSpPr>
          <p:cNvPr id="320" name="Google Shape;320;p17"/>
          <p:cNvSpPr/>
          <p:nvPr/>
        </p:nvSpPr>
        <p:spPr>
          <a:xfrm>
            <a:off x="8138160" y="2926080"/>
            <a:ext cx="3611880" cy="3291840"/>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5400000" dist="254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7"/>
          <p:cNvSpPr/>
          <p:nvPr/>
        </p:nvSpPr>
        <p:spPr>
          <a:xfrm>
            <a:off x="8138160" y="2926080"/>
            <a:ext cx="73152" cy="329184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7"/>
          <p:cNvSpPr/>
          <p:nvPr/>
        </p:nvSpPr>
        <p:spPr>
          <a:xfrm>
            <a:off x="8412480" y="3154680"/>
            <a:ext cx="3063240" cy="1554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9000"/>
              <a:buFont typeface="Calibri"/>
              <a:buNone/>
            </a:pPr>
            <a:r>
              <a:rPr b="1" i="0" lang="en-US" sz="9000" u="none" cap="none" strike="noStrike">
                <a:solidFill>
                  <a:srgbClr val="2C2C36"/>
                </a:solidFill>
                <a:latin typeface="Calibri"/>
                <a:ea typeface="Calibri"/>
                <a:cs typeface="Calibri"/>
                <a:sym typeface="Calibri"/>
              </a:rPr>
              <a:t>1</a:t>
            </a:r>
            <a:endParaRPr b="0" i="0" sz="9000" u="none" cap="none" strike="noStrike">
              <a:solidFill>
                <a:schemeClr val="dk1"/>
              </a:solidFill>
              <a:latin typeface="Calibri"/>
              <a:ea typeface="Calibri"/>
              <a:cs typeface="Calibri"/>
              <a:sym typeface="Calibri"/>
            </a:endParaRPr>
          </a:p>
        </p:txBody>
      </p:sp>
      <p:sp>
        <p:nvSpPr>
          <p:cNvPr id="323" name="Google Shape;323;p17"/>
          <p:cNvSpPr/>
          <p:nvPr/>
        </p:nvSpPr>
        <p:spPr>
          <a:xfrm>
            <a:off x="8412480" y="4754880"/>
            <a:ext cx="306324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800"/>
              <a:buFont typeface="Calibri"/>
              <a:buNone/>
            </a:pPr>
            <a:r>
              <a:rPr b="1" i="0" lang="en-US" sz="1800" u="none" cap="none" strike="noStrike">
                <a:solidFill>
                  <a:srgbClr val="FF3E80"/>
                </a:solidFill>
                <a:latin typeface="Calibri"/>
                <a:ea typeface="Calibri"/>
                <a:cs typeface="Calibri"/>
                <a:sym typeface="Calibri"/>
              </a:rPr>
              <a:t>AI model</a:t>
            </a:r>
            <a:endParaRPr b="0" i="0" sz="1800" u="none" cap="none" strike="noStrike">
              <a:solidFill>
                <a:schemeClr val="dk1"/>
              </a:solidFill>
              <a:latin typeface="Calibri"/>
              <a:ea typeface="Calibri"/>
              <a:cs typeface="Calibri"/>
              <a:sym typeface="Calibri"/>
            </a:endParaRPr>
          </a:p>
        </p:txBody>
      </p:sp>
      <p:sp>
        <p:nvSpPr>
          <p:cNvPr id="324" name="Google Shape;324;p17"/>
          <p:cNvSpPr/>
          <p:nvPr/>
        </p:nvSpPr>
        <p:spPr>
          <a:xfrm>
            <a:off x="8412480" y="5212080"/>
            <a:ext cx="306324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0" i="0" lang="en-US" sz="2200" u="none" cap="none" strike="noStrike">
                <a:solidFill>
                  <a:srgbClr val="2C2C36"/>
                </a:solidFill>
                <a:latin typeface="Calibri"/>
                <a:ea typeface="Calibri"/>
                <a:cs typeface="Calibri"/>
                <a:sym typeface="Calibri"/>
              </a:rPr>
              <a:t>in Vogue, 2025.</a:t>
            </a:r>
            <a:endParaRPr b="0" i="0" sz="2200" u="none" cap="none" strike="noStrike">
              <a:solidFill>
                <a:schemeClr val="dk1"/>
              </a:solidFill>
              <a:latin typeface="Calibri"/>
              <a:ea typeface="Calibri"/>
              <a:cs typeface="Calibri"/>
              <a:sym typeface="Calibri"/>
            </a:endParaRPr>
          </a:p>
        </p:txBody>
      </p:sp>
      <p:sp>
        <p:nvSpPr>
          <p:cNvPr id="325" name="Google Shape;325;p17"/>
          <p:cNvSpPr/>
          <p:nvPr/>
        </p:nvSpPr>
        <p:spPr>
          <a:xfrm>
            <a:off x="11338560" y="6446520"/>
            <a:ext cx="54864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B6B6B"/>
              </a:buClr>
              <a:buSzPts val="1100"/>
              <a:buFont typeface="Calibri"/>
              <a:buNone/>
            </a:pPr>
            <a:r>
              <a:rPr b="0" i="0" lang="en-US" sz="1100" u="none" cap="none" strike="noStrike">
                <a:solidFill>
                  <a:srgbClr val="6B6B6B"/>
                </a:solidFill>
                <a:latin typeface="Calibri"/>
                <a:ea typeface="Calibri"/>
                <a:cs typeface="Calibri"/>
                <a:sym typeface="Calibri"/>
              </a:rPr>
              <a:t>14</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1E8"/>
        </a:solidFill>
      </p:bgPr>
    </p:bg>
    <p:spTree>
      <p:nvGrpSpPr>
        <p:cNvPr id="330" name="Shape 330"/>
        <p:cNvGrpSpPr/>
        <p:nvPr/>
      </p:nvGrpSpPr>
      <p:grpSpPr>
        <a:xfrm>
          <a:off x="0" y="0"/>
          <a:ext cx="0" cy="0"/>
          <a:chOff x="0" y="0"/>
          <a:chExt cx="0" cy="0"/>
        </a:xfrm>
      </p:grpSpPr>
      <p:sp>
        <p:nvSpPr>
          <p:cNvPr id="331" name="Google Shape;331;p18"/>
          <p:cNvSpPr/>
          <p:nvPr/>
        </p:nvSpPr>
        <p:spPr>
          <a:xfrm>
            <a:off x="548640" y="411480"/>
            <a:ext cx="91440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3E80"/>
              </a:buClr>
              <a:buSzPts val="1400"/>
              <a:buFont typeface="Calibri"/>
              <a:buNone/>
            </a:pPr>
            <a:r>
              <a:rPr b="1" i="0" lang="en-US" sz="1400" u="none" cap="none" strike="noStrike">
                <a:solidFill>
                  <a:srgbClr val="FF3E80"/>
                </a:solidFill>
                <a:latin typeface="Calibri"/>
                <a:ea typeface="Calibri"/>
                <a:cs typeface="Calibri"/>
                <a:sym typeface="Calibri"/>
              </a:rPr>
              <a:t>THE LANDSCAPE</a:t>
            </a:r>
            <a:endParaRPr b="0" i="0" sz="1400" u="none" cap="none" strike="noStrike">
              <a:solidFill>
                <a:schemeClr val="dk1"/>
              </a:solidFill>
              <a:latin typeface="Calibri"/>
              <a:ea typeface="Calibri"/>
              <a:cs typeface="Calibri"/>
              <a:sym typeface="Calibri"/>
            </a:endParaRPr>
          </a:p>
        </p:txBody>
      </p:sp>
      <p:sp>
        <p:nvSpPr>
          <p:cNvPr id="332" name="Google Shape;332;p18"/>
          <p:cNvSpPr/>
          <p:nvPr/>
        </p:nvSpPr>
        <p:spPr>
          <a:xfrm>
            <a:off x="548640" y="914400"/>
            <a:ext cx="109728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4200"/>
              <a:buFont typeface="Calibri"/>
              <a:buNone/>
            </a:pPr>
            <a:r>
              <a:rPr b="1" i="0" lang="en-US" sz="4200" u="none" cap="none" strike="noStrike">
                <a:solidFill>
                  <a:srgbClr val="2C2C36"/>
                </a:solidFill>
                <a:latin typeface="Calibri"/>
                <a:ea typeface="Calibri"/>
                <a:cs typeface="Calibri"/>
                <a:sym typeface="Calibri"/>
              </a:rPr>
              <a:t>Five types of marketing work.</a:t>
            </a:r>
            <a:endParaRPr b="0" i="0" sz="4200" u="none" cap="none" strike="noStrike">
              <a:solidFill>
                <a:schemeClr val="dk1"/>
              </a:solidFill>
              <a:latin typeface="Calibri"/>
              <a:ea typeface="Calibri"/>
              <a:cs typeface="Calibri"/>
              <a:sym typeface="Calibri"/>
            </a:endParaRPr>
          </a:p>
        </p:txBody>
      </p:sp>
      <p:sp>
        <p:nvSpPr>
          <p:cNvPr id="333" name="Google Shape;333;p18"/>
          <p:cNvSpPr/>
          <p:nvPr/>
        </p:nvSpPr>
        <p:spPr>
          <a:xfrm>
            <a:off x="548640" y="1828800"/>
            <a:ext cx="109728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400"/>
              <a:buFont typeface="Calibri"/>
              <a:buNone/>
            </a:pPr>
            <a:r>
              <a:rPr b="0" i="1" lang="en-US" sz="2400" u="none" cap="none" strike="noStrike">
                <a:solidFill>
                  <a:srgbClr val="2C2C36"/>
                </a:solidFill>
                <a:latin typeface="Calibri"/>
                <a:ea typeface="Calibri"/>
                <a:cs typeface="Calibri"/>
                <a:sym typeface="Calibri"/>
              </a:rPr>
              <a:t>AI is rewriting all five.</a:t>
            </a:r>
            <a:endParaRPr b="0" i="0" sz="2400" u="none" cap="none" strike="noStrike">
              <a:solidFill>
                <a:schemeClr val="dk1"/>
              </a:solidFill>
              <a:latin typeface="Calibri"/>
              <a:ea typeface="Calibri"/>
              <a:cs typeface="Calibri"/>
              <a:sym typeface="Calibri"/>
            </a:endParaRPr>
          </a:p>
        </p:txBody>
      </p:sp>
      <p:sp>
        <p:nvSpPr>
          <p:cNvPr id="334" name="Google Shape;334;p18"/>
          <p:cNvSpPr/>
          <p:nvPr/>
        </p:nvSpPr>
        <p:spPr>
          <a:xfrm>
            <a:off x="548640" y="2514600"/>
            <a:ext cx="731520" cy="54864"/>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8"/>
          <p:cNvSpPr/>
          <p:nvPr/>
        </p:nvSpPr>
        <p:spPr>
          <a:xfrm>
            <a:off x="548640" y="2880360"/>
            <a:ext cx="2148840" cy="2743200"/>
          </a:xfrm>
          <a:prstGeom prst="rect">
            <a:avLst/>
          </a:prstGeom>
          <a:solidFill>
            <a:srgbClr val="2C2C36"/>
          </a:solidFill>
          <a:ln cap="flat" cmpd="sng" w="12700">
            <a:solidFill>
              <a:srgbClr val="2C2C3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8"/>
          <p:cNvSpPr/>
          <p:nvPr/>
        </p:nvSpPr>
        <p:spPr>
          <a:xfrm>
            <a:off x="731520" y="3154680"/>
            <a:ext cx="17830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200"/>
              <a:buFont typeface="Calibri"/>
              <a:buNone/>
            </a:pPr>
            <a:r>
              <a:rPr b="1" i="0" lang="en-US" sz="1200" u="none" cap="none" strike="noStrike">
                <a:solidFill>
                  <a:srgbClr val="FF3E80"/>
                </a:solidFill>
                <a:latin typeface="Calibri"/>
                <a:ea typeface="Calibri"/>
                <a:cs typeface="Calibri"/>
                <a:sym typeface="Calibri"/>
              </a:rPr>
              <a:t>01</a:t>
            </a:r>
            <a:endParaRPr b="0" i="0" sz="1200" u="none" cap="none" strike="noStrike">
              <a:solidFill>
                <a:schemeClr val="dk1"/>
              </a:solidFill>
              <a:latin typeface="Calibri"/>
              <a:ea typeface="Calibri"/>
              <a:cs typeface="Calibri"/>
              <a:sym typeface="Calibri"/>
            </a:endParaRPr>
          </a:p>
        </p:txBody>
      </p:sp>
      <p:sp>
        <p:nvSpPr>
          <p:cNvPr id="337" name="Google Shape;337;p18"/>
          <p:cNvSpPr/>
          <p:nvPr/>
        </p:nvSpPr>
        <p:spPr>
          <a:xfrm>
            <a:off x="731520" y="3611880"/>
            <a:ext cx="17830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2200"/>
              <a:buFont typeface="Calibri"/>
              <a:buNone/>
            </a:pPr>
            <a:r>
              <a:rPr b="1" i="0" lang="en-US" sz="2200" u="none" cap="none" strike="noStrike">
                <a:solidFill>
                  <a:srgbClr val="F5F1E8"/>
                </a:solidFill>
                <a:latin typeface="Calibri"/>
                <a:ea typeface="Calibri"/>
                <a:cs typeface="Calibri"/>
                <a:sym typeface="Calibri"/>
              </a:rPr>
              <a:t>BRAND FIT</a:t>
            </a:r>
            <a:endParaRPr b="0" i="0" sz="2200" u="none" cap="none" strike="noStrike">
              <a:solidFill>
                <a:schemeClr val="dk1"/>
              </a:solidFill>
              <a:latin typeface="Calibri"/>
              <a:ea typeface="Calibri"/>
              <a:cs typeface="Calibri"/>
              <a:sym typeface="Calibri"/>
            </a:endParaRPr>
          </a:p>
        </p:txBody>
      </p:sp>
      <p:sp>
        <p:nvSpPr>
          <p:cNvPr id="338" name="Google Shape;338;p18"/>
          <p:cNvSpPr/>
          <p:nvPr/>
        </p:nvSpPr>
        <p:spPr>
          <a:xfrm>
            <a:off x="731520" y="4663440"/>
            <a:ext cx="365760" cy="4572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8"/>
          <p:cNvSpPr/>
          <p:nvPr/>
        </p:nvSpPr>
        <p:spPr>
          <a:xfrm>
            <a:off x="731520" y="4800600"/>
            <a:ext cx="178308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C0B0"/>
              </a:buClr>
              <a:buSzPts val="1300"/>
              <a:buFont typeface="Calibri"/>
              <a:buNone/>
            </a:pPr>
            <a:r>
              <a:rPr b="0" i="1" lang="en-US" sz="1300" u="none" cap="none" strike="noStrike">
                <a:solidFill>
                  <a:srgbClr val="C8C0B0"/>
                </a:solidFill>
                <a:latin typeface="Calibri"/>
                <a:ea typeface="Calibri"/>
                <a:cs typeface="Calibri"/>
                <a:sym typeface="Calibri"/>
              </a:rPr>
              <a:t>Find your audience.</a:t>
            </a:r>
            <a:endParaRPr b="0" i="0" sz="1300" u="none" cap="none" strike="noStrike">
              <a:solidFill>
                <a:schemeClr val="dk1"/>
              </a:solidFill>
              <a:latin typeface="Calibri"/>
              <a:ea typeface="Calibri"/>
              <a:cs typeface="Calibri"/>
              <a:sym typeface="Calibri"/>
            </a:endParaRPr>
          </a:p>
        </p:txBody>
      </p:sp>
      <p:sp>
        <p:nvSpPr>
          <p:cNvPr id="340" name="Google Shape;340;p18"/>
          <p:cNvSpPr/>
          <p:nvPr/>
        </p:nvSpPr>
        <p:spPr>
          <a:xfrm>
            <a:off x="2834640" y="2880360"/>
            <a:ext cx="2148840" cy="2743200"/>
          </a:xfrm>
          <a:prstGeom prst="rect">
            <a:avLst/>
          </a:prstGeom>
          <a:solidFill>
            <a:srgbClr val="2C2C36"/>
          </a:solidFill>
          <a:ln cap="flat" cmpd="sng" w="12700">
            <a:solidFill>
              <a:srgbClr val="2C2C3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8"/>
          <p:cNvSpPr/>
          <p:nvPr/>
        </p:nvSpPr>
        <p:spPr>
          <a:xfrm>
            <a:off x="3017520" y="3154680"/>
            <a:ext cx="17830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200"/>
              <a:buFont typeface="Calibri"/>
              <a:buNone/>
            </a:pPr>
            <a:r>
              <a:rPr b="1" i="0" lang="en-US" sz="1200" u="none" cap="none" strike="noStrike">
                <a:solidFill>
                  <a:srgbClr val="FF3E80"/>
                </a:solidFill>
                <a:latin typeface="Calibri"/>
                <a:ea typeface="Calibri"/>
                <a:cs typeface="Calibri"/>
                <a:sym typeface="Calibri"/>
              </a:rPr>
              <a:t>02</a:t>
            </a:r>
            <a:endParaRPr b="0" i="0" sz="1200" u="none" cap="none" strike="noStrike">
              <a:solidFill>
                <a:schemeClr val="dk1"/>
              </a:solidFill>
              <a:latin typeface="Calibri"/>
              <a:ea typeface="Calibri"/>
              <a:cs typeface="Calibri"/>
              <a:sym typeface="Calibri"/>
            </a:endParaRPr>
          </a:p>
        </p:txBody>
      </p:sp>
      <p:sp>
        <p:nvSpPr>
          <p:cNvPr id="342" name="Google Shape;342;p18"/>
          <p:cNvSpPr/>
          <p:nvPr/>
        </p:nvSpPr>
        <p:spPr>
          <a:xfrm>
            <a:off x="3017520" y="3611880"/>
            <a:ext cx="17830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2200"/>
              <a:buFont typeface="Calibri"/>
              <a:buNone/>
            </a:pPr>
            <a:r>
              <a:rPr b="1" i="0" lang="en-US" sz="2200" u="none" cap="none" strike="noStrike">
                <a:solidFill>
                  <a:srgbClr val="F5F1E8"/>
                </a:solidFill>
                <a:latin typeface="Calibri"/>
                <a:ea typeface="Calibri"/>
                <a:cs typeface="Calibri"/>
                <a:sym typeface="Calibri"/>
              </a:rPr>
              <a:t>CAMPAIGNS</a:t>
            </a:r>
            <a:endParaRPr b="0" i="0" sz="2200" u="none" cap="none" strike="noStrike">
              <a:solidFill>
                <a:schemeClr val="dk1"/>
              </a:solidFill>
              <a:latin typeface="Calibri"/>
              <a:ea typeface="Calibri"/>
              <a:cs typeface="Calibri"/>
              <a:sym typeface="Calibri"/>
            </a:endParaRPr>
          </a:p>
        </p:txBody>
      </p:sp>
      <p:sp>
        <p:nvSpPr>
          <p:cNvPr id="343" name="Google Shape;343;p18"/>
          <p:cNvSpPr/>
          <p:nvPr/>
        </p:nvSpPr>
        <p:spPr>
          <a:xfrm>
            <a:off x="3017520" y="4663440"/>
            <a:ext cx="365760" cy="4572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8"/>
          <p:cNvSpPr/>
          <p:nvPr/>
        </p:nvSpPr>
        <p:spPr>
          <a:xfrm>
            <a:off x="3017520" y="4800600"/>
            <a:ext cx="178308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C0B0"/>
              </a:buClr>
              <a:buSzPts val="1300"/>
              <a:buFont typeface="Calibri"/>
              <a:buNone/>
            </a:pPr>
            <a:r>
              <a:rPr b="0" i="1" lang="en-US" sz="1300" u="none" cap="none" strike="noStrike">
                <a:solidFill>
                  <a:srgbClr val="C8C0B0"/>
                </a:solidFill>
                <a:latin typeface="Calibri"/>
                <a:ea typeface="Calibri"/>
                <a:cs typeface="Calibri"/>
                <a:sym typeface="Calibri"/>
              </a:rPr>
              <a:t>Extend what works.</a:t>
            </a:r>
            <a:endParaRPr b="0" i="0" sz="1300" u="none" cap="none" strike="noStrike">
              <a:solidFill>
                <a:schemeClr val="dk1"/>
              </a:solidFill>
              <a:latin typeface="Calibri"/>
              <a:ea typeface="Calibri"/>
              <a:cs typeface="Calibri"/>
              <a:sym typeface="Calibri"/>
            </a:endParaRPr>
          </a:p>
        </p:txBody>
      </p:sp>
      <p:sp>
        <p:nvSpPr>
          <p:cNvPr id="345" name="Google Shape;345;p18"/>
          <p:cNvSpPr/>
          <p:nvPr/>
        </p:nvSpPr>
        <p:spPr>
          <a:xfrm>
            <a:off x="5120640" y="2880360"/>
            <a:ext cx="2148840" cy="2743200"/>
          </a:xfrm>
          <a:prstGeom prst="rect">
            <a:avLst/>
          </a:prstGeom>
          <a:solidFill>
            <a:srgbClr val="2C2C36"/>
          </a:solidFill>
          <a:ln cap="flat" cmpd="sng" w="12700">
            <a:solidFill>
              <a:srgbClr val="2C2C3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8"/>
          <p:cNvSpPr/>
          <p:nvPr/>
        </p:nvSpPr>
        <p:spPr>
          <a:xfrm>
            <a:off x="5303520" y="3154680"/>
            <a:ext cx="17830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200"/>
              <a:buFont typeface="Calibri"/>
              <a:buNone/>
            </a:pPr>
            <a:r>
              <a:rPr b="1" i="0" lang="en-US" sz="1200" u="none" cap="none" strike="noStrike">
                <a:solidFill>
                  <a:srgbClr val="FF3E80"/>
                </a:solidFill>
                <a:latin typeface="Calibri"/>
                <a:ea typeface="Calibri"/>
                <a:cs typeface="Calibri"/>
                <a:sym typeface="Calibri"/>
              </a:rPr>
              <a:t>03</a:t>
            </a:r>
            <a:endParaRPr b="0" i="0" sz="1200" u="none" cap="none" strike="noStrike">
              <a:solidFill>
                <a:schemeClr val="dk1"/>
              </a:solidFill>
              <a:latin typeface="Calibri"/>
              <a:ea typeface="Calibri"/>
              <a:cs typeface="Calibri"/>
              <a:sym typeface="Calibri"/>
            </a:endParaRPr>
          </a:p>
        </p:txBody>
      </p:sp>
      <p:sp>
        <p:nvSpPr>
          <p:cNvPr id="347" name="Google Shape;347;p18"/>
          <p:cNvSpPr/>
          <p:nvPr/>
        </p:nvSpPr>
        <p:spPr>
          <a:xfrm>
            <a:off x="5303520" y="3611880"/>
            <a:ext cx="17830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2200"/>
              <a:buFont typeface="Calibri"/>
              <a:buNone/>
            </a:pPr>
            <a:r>
              <a:rPr b="1" i="0" lang="en-US" sz="2200" u="none" cap="none" strike="noStrike">
                <a:solidFill>
                  <a:srgbClr val="F5F1E8"/>
                </a:solidFill>
                <a:latin typeface="Calibri"/>
                <a:ea typeface="Calibri"/>
                <a:cs typeface="Calibri"/>
                <a:sym typeface="Calibri"/>
              </a:rPr>
              <a:t>GROWTH</a:t>
            </a:r>
            <a:endParaRPr b="0" i="0" sz="2200" u="none" cap="none" strike="noStrike">
              <a:solidFill>
                <a:schemeClr val="dk1"/>
              </a:solidFill>
              <a:latin typeface="Calibri"/>
              <a:ea typeface="Calibri"/>
              <a:cs typeface="Calibri"/>
              <a:sym typeface="Calibri"/>
            </a:endParaRPr>
          </a:p>
        </p:txBody>
      </p:sp>
      <p:sp>
        <p:nvSpPr>
          <p:cNvPr id="348" name="Google Shape;348;p18"/>
          <p:cNvSpPr/>
          <p:nvPr/>
        </p:nvSpPr>
        <p:spPr>
          <a:xfrm>
            <a:off x="5303520" y="4663440"/>
            <a:ext cx="365760" cy="4572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8"/>
          <p:cNvSpPr/>
          <p:nvPr/>
        </p:nvSpPr>
        <p:spPr>
          <a:xfrm>
            <a:off x="5303520" y="4800600"/>
            <a:ext cx="178308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C0B0"/>
              </a:buClr>
              <a:buSzPts val="1300"/>
              <a:buFont typeface="Calibri"/>
              <a:buNone/>
            </a:pPr>
            <a:r>
              <a:rPr b="0" i="1" lang="en-US" sz="1300" u="none" cap="none" strike="noStrike">
                <a:solidFill>
                  <a:srgbClr val="C8C0B0"/>
                </a:solidFill>
                <a:latin typeface="Calibri"/>
                <a:ea typeface="Calibri"/>
                <a:cs typeface="Calibri"/>
                <a:sym typeface="Calibri"/>
              </a:rPr>
              <a:t>Acquire and retain.</a:t>
            </a:r>
            <a:endParaRPr b="0" i="0" sz="1300" u="none" cap="none" strike="noStrike">
              <a:solidFill>
                <a:schemeClr val="dk1"/>
              </a:solidFill>
              <a:latin typeface="Calibri"/>
              <a:ea typeface="Calibri"/>
              <a:cs typeface="Calibri"/>
              <a:sym typeface="Calibri"/>
            </a:endParaRPr>
          </a:p>
        </p:txBody>
      </p:sp>
      <p:sp>
        <p:nvSpPr>
          <p:cNvPr id="350" name="Google Shape;350;p18"/>
          <p:cNvSpPr/>
          <p:nvPr/>
        </p:nvSpPr>
        <p:spPr>
          <a:xfrm>
            <a:off x="7406640" y="2880360"/>
            <a:ext cx="2148840" cy="2743200"/>
          </a:xfrm>
          <a:prstGeom prst="rect">
            <a:avLst/>
          </a:prstGeom>
          <a:solidFill>
            <a:srgbClr val="2C2C36"/>
          </a:solidFill>
          <a:ln cap="flat" cmpd="sng" w="12700">
            <a:solidFill>
              <a:srgbClr val="2C2C3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8"/>
          <p:cNvSpPr/>
          <p:nvPr/>
        </p:nvSpPr>
        <p:spPr>
          <a:xfrm>
            <a:off x="7589520" y="3154680"/>
            <a:ext cx="17830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200"/>
              <a:buFont typeface="Calibri"/>
              <a:buNone/>
            </a:pPr>
            <a:r>
              <a:rPr b="1" i="0" lang="en-US" sz="1200" u="none" cap="none" strike="noStrike">
                <a:solidFill>
                  <a:srgbClr val="FF3E80"/>
                </a:solidFill>
                <a:latin typeface="Calibri"/>
                <a:ea typeface="Calibri"/>
                <a:cs typeface="Calibri"/>
                <a:sym typeface="Calibri"/>
              </a:rPr>
              <a:t>04</a:t>
            </a:r>
            <a:endParaRPr b="0" i="0" sz="1200" u="none" cap="none" strike="noStrike">
              <a:solidFill>
                <a:schemeClr val="dk1"/>
              </a:solidFill>
              <a:latin typeface="Calibri"/>
              <a:ea typeface="Calibri"/>
              <a:cs typeface="Calibri"/>
              <a:sym typeface="Calibri"/>
            </a:endParaRPr>
          </a:p>
        </p:txBody>
      </p:sp>
      <p:sp>
        <p:nvSpPr>
          <p:cNvPr id="352" name="Google Shape;352;p18"/>
          <p:cNvSpPr/>
          <p:nvPr/>
        </p:nvSpPr>
        <p:spPr>
          <a:xfrm>
            <a:off x="7589520" y="3611880"/>
            <a:ext cx="17830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2200"/>
              <a:buFont typeface="Calibri"/>
              <a:buNone/>
            </a:pPr>
            <a:r>
              <a:rPr b="1" i="0" lang="en-US" sz="2200" u="none" cap="none" strike="noStrike">
                <a:solidFill>
                  <a:srgbClr val="F5F1E8"/>
                </a:solidFill>
                <a:latin typeface="Calibri"/>
                <a:ea typeface="Calibri"/>
                <a:cs typeface="Calibri"/>
                <a:sym typeface="Calibri"/>
              </a:rPr>
              <a:t>SCALING</a:t>
            </a:r>
            <a:endParaRPr b="0" i="0" sz="2200" u="none" cap="none" strike="noStrike">
              <a:solidFill>
                <a:schemeClr val="dk1"/>
              </a:solidFill>
              <a:latin typeface="Calibri"/>
              <a:ea typeface="Calibri"/>
              <a:cs typeface="Calibri"/>
              <a:sym typeface="Calibri"/>
            </a:endParaRPr>
          </a:p>
        </p:txBody>
      </p:sp>
      <p:sp>
        <p:nvSpPr>
          <p:cNvPr id="353" name="Google Shape;353;p18"/>
          <p:cNvSpPr/>
          <p:nvPr/>
        </p:nvSpPr>
        <p:spPr>
          <a:xfrm>
            <a:off x="7589520" y="4663440"/>
            <a:ext cx="365760" cy="4572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8"/>
          <p:cNvSpPr/>
          <p:nvPr/>
        </p:nvSpPr>
        <p:spPr>
          <a:xfrm>
            <a:off x="7589520" y="4800600"/>
            <a:ext cx="178308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C0B0"/>
              </a:buClr>
              <a:buSzPts val="1300"/>
              <a:buFont typeface="Calibri"/>
              <a:buNone/>
            </a:pPr>
            <a:r>
              <a:rPr b="0" i="1" lang="en-US" sz="1300" u="none" cap="none" strike="noStrike">
                <a:solidFill>
                  <a:srgbClr val="C8C0B0"/>
                </a:solidFill>
                <a:latin typeface="Calibri"/>
                <a:ea typeface="Calibri"/>
                <a:cs typeface="Calibri"/>
                <a:sym typeface="Calibri"/>
              </a:rPr>
              <a:t>Build the systems.</a:t>
            </a:r>
            <a:endParaRPr b="0" i="0" sz="1300" u="none" cap="none" strike="noStrike">
              <a:solidFill>
                <a:schemeClr val="dk1"/>
              </a:solidFill>
              <a:latin typeface="Calibri"/>
              <a:ea typeface="Calibri"/>
              <a:cs typeface="Calibri"/>
              <a:sym typeface="Calibri"/>
            </a:endParaRPr>
          </a:p>
        </p:txBody>
      </p:sp>
      <p:sp>
        <p:nvSpPr>
          <p:cNvPr id="355" name="Google Shape;355;p18"/>
          <p:cNvSpPr/>
          <p:nvPr/>
        </p:nvSpPr>
        <p:spPr>
          <a:xfrm>
            <a:off x="9692640" y="2880360"/>
            <a:ext cx="2148840" cy="2743200"/>
          </a:xfrm>
          <a:prstGeom prst="rect">
            <a:avLst/>
          </a:prstGeom>
          <a:solidFill>
            <a:srgbClr val="2C2C36"/>
          </a:solidFill>
          <a:ln cap="flat" cmpd="sng" w="12700">
            <a:solidFill>
              <a:srgbClr val="2C2C3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8"/>
          <p:cNvSpPr/>
          <p:nvPr/>
        </p:nvSpPr>
        <p:spPr>
          <a:xfrm>
            <a:off x="9875520" y="3154680"/>
            <a:ext cx="17830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200"/>
              <a:buFont typeface="Calibri"/>
              <a:buNone/>
            </a:pPr>
            <a:r>
              <a:rPr b="1" i="0" lang="en-US" sz="1200" u="none" cap="none" strike="noStrike">
                <a:solidFill>
                  <a:srgbClr val="FF3E80"/>
                </a:solidFill>
                <a:latin typeface="Calibri"/>
                <a:ea typeface="Calibri"/>
                <a:cs typeface="Calibri"/>
                <a:sym typeface="Calibri"/>
              </a:rPr>
              <a:t>05</a:t>
            </a:r>
            <a:endParaRPr b="0" i="0" sz="1200" u="none" cap="none" strike="noStrike">
              <a:solidFill>
                <a:schemeClr val="dk1"/>
              </a:solidFill>
              <a:latin typeface="Calibri"/>
              <a:ea typeface="Calibri"/>
              <a:cs typeface="Calibri"/>
              <a:sym typeface="Calibri"/>
            </a:endParaRPr>
          </a:p>
        </p:txBody>
      </p:sp>
      <p:sp>
        <p:nvSpPr>
          <p:cNvPr id="357" name="Google Shape;357;p18"/>
          <p:cNvSpPr/>
          <p:nvPr/>
        </p:nvSpPr>
        <p:spPr>
          <a:xfrm>
            <a:off x="9875520" y="3611880"/>
            <a:ext cx="17830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2200"/>
              <a:buFont typeface="Calibri"/>
              <a:buNone/>
            </a:pPr>
            <a:r>
              <a:rPr b="1" i="0" lang="en-US" sz="2200" u="none" cap="none" strike="noStrike">
                <a:solidFill>
                  <a:srgbClr val="F5F1E8"/>
                </a:solidFill>
                <a:latin typeface="Calibri"/>
                <a:ea typeface="Calibri"/>
                <a:cs typeface="Calibri"/>
                <a:sym typeface="Calibri"/>
              </a:rPr>
              <a:t>EXPANSION</a:t>
            </a:r>
            <a:endParaRPr b="0" i="0" sz="2200" u="none" cap="none" strike="noStrike">
              <a:solidFill>
                <a:schemeClr val="dk1"/>
              </a:solidFill>
              <a:latin typeface="Calibri"/>
              <a:ea typeface="Calibri"/>
              <a:cs typeface="Calibri"/>
              <a:sym typeface="Calibri"/>
            </a:endParaRPr>
          </a:p>
        </p:txBody>
      </p:sp>
      <p:sp>
        <p:nvSpPr>
          <p:cNvPr id="358" name="Google Shape;358;p18"/>
          <p:cNvSpPr/>
          <p:nvPr/>
        </p:nvSpPr>
        <p:spPr>
          <a:xfrm>
            <a:off x="9875520" y="4663440"/>
            <a:ext cx="365760" cy="4572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8"/>
          <p:cNvSpPr/>
          <p:nvPr/>
        </p:nvSpPr>
        <p:spPr>
          <a:xfrm>
            <a:off x="9875520" y="4800600"/>
            <a:ext cx="178308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C0B0"/>
              </a:buClr>
              <a:buSzPts val="1300"/>
              <a:buFont typeface="Calibri"/>
              <a:buNone/>
            </a:pPr>
            <a:r>
              <a:rPr b="0" i="1" lang="en-US" sz="1300" u="none" cap="none" strike="noStrike">
                <a:solidFill>
                  <a:srgbClr val="C8C0B0"/>
                </a:solidFill>
                <a:latin typeface="Calibri"/>
                <a:ea typeface="Calibri"/>
                <a:cs typeface="Calibri"/>
                <a:sym typeface="Calibri"/>
              </a:rPr>
              <a:t>New markets, new audiences.</a:t>
            </a:r>
            <a:endParaRPr b="0" i="0" sz="1300" u="none" cap="none" strike="noStrike">
              <a:solidFill>
                <a:schemeClr val="dk1"/>
              </a:solidFill>
              <a:latin typeface="Calibri"/>
              <a:ea typeface="Calibri"/>
              <a:cs typeface="Calibri"/>
              <a:sym typeface="Calibri"/>
            </a:endParaRPr>
          </a:p>
        </p:txBody>
      </p:sp>
      <p:sp>
        <p:nvSpPr>
          <p:cNvPr id="360" name="Google Shape;360;p18"/>
          <p:cNvSpPr/>
          <p:nvPr/>
        </p:nvSpPr>
        <p:spPr>
          <a:xfrm>
            <a:off x="548640" y="6446520"/>
            <a:ext cx="54864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B6B6B"/>
              </a:buClr>
              <a:buSzPts val="1000"/>
              <a:buFont typeface="Calibri"/>
              <a:buNone/>
            </a:pPr>
            <a:r>
              <a:rPr b="0" i="1" lang="en-US" sz="1000" u="none" cap="none" strike="noStrike">
                <a:solidFill>
                  <a:srgbClr val="6B6B6B"/>
                </a:solidFill>
                <a:latin typeface="Calibri"/>
                <a:ea typeface="Calibri"/>
                <a:cs typeface="Calibri"/>
                <a:sym typeface="Calibri"/>
              </a:rPr>
              <a:t>Adapted from Reforge</a:t>
            </a:r>
            <a:endParaRPr b="0" i="0" sz="1000" u="none" cap="none" strike="noStrike">
              <a:solidFill>
                <a:schemeClr val="dk1"/>
              </a:solidFill>
              <a:latin typeface="Calibri"/>
              <a:ea typeface="Calibri"/>
              <a:cs typeface="Calibri"/>
              <a:sym typeface="Calibri"/>
            </a:endParaRPr>
          </a:p>
        </p:txBody>
      </p:sp>
      <p:sp>
        <p:nvSpPr>
          <p:cNvPr id="361" name="Google Shape;361;p18"/>
          <p:cNvSpPr/>
          <p:nvPr/>
        </p:nvSpPr>
        <p:spPr>
          <a:xfrm>
            <a:off x="11338560" y="6446520"/>
            <a:ext cx="54864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B6B6B"/>
              </a:buClr>
              <a:buSzPts val="1100"/>
              <a:buFont typeface="Calibri"/>
              <a:buNone/>
            </a:pPr>
            <a:r>
              <a:rPr b="0" i="0" lang="en-US" sz="1100" u="none" cap="none" strike="noStrike">
                <a:solidFill>
                  <a:srgbClr val="6B6B6B"/>
                </a:solidFill>
                <a:latin typeface="Calibri"/>
                <a:ea typeface="Calibri"/>
                <a:cs typeface="Calibri"/>
                <a:sym typeface="Calibri"/>
              </a:rPr>
              <a:t>15</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1E8"/>
        </a:solidFill>
      </p:bgPr>
    </p:bg>
    <p:spTree>
      <p:nvGrpSpPr>
        <p:cNvPr id="366" name="Shape 366"/>
        <p:cNvGrpSpPr/>
        <p:nvPr/>
      </p:nvGrpSpPr>
      <p:grpSpPr>
        <a:xfrm>
          <a:off x="0" y="0"/>
          <a:ext cx="0" cy="0"/>
          <a:chOff x="0" y="0"/>
          <a:chExt cx="0" cy="0"/>
        </a:xfrm>
      </p:grpSpPr>
      <p:sp>
        <p:nvSpPr>
          <p:cNvPr id="367" name="Google Shape;367;p19"/>
          <p:cNvSpPr/>
          <p:nvPr/>
        </p:nvSpPr>
        <p:spPr>
          <a:xfrm>
            <a:off x="548640" y="411480"/>
            <a:ext cx="91440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3E80"/>
              </a:buClr>
              <a:buSzPts val="1400"/>
              <a:buFont typeface="Calibri"/>
              <a:buNone/>
            </a:pPr>
            <a:r>
              <a:rPr b="1" i="0" lang="en-US" sz="1400" u="none" cap="none" strike="noStrike">
                <a:solidFill>
                  <a:srgbClr val="FF3E80"/>
                </a:solidFill>
                <a:latin typeface="Calibri"/>
                <a:ea typeface="Calibri"/>
                <a:cs typeface="Calibri"/>
                <a:sym typeface="Calibri"/>
              </a:rPr>
              <a:t>THE NEW JOB</a:t>
            </a:r>
            <a:endParaRPr b="0" i="0" sz="1400" u="none" cap="none" strike="noStrike">
              <a:solidFill>
                <a:schemeClr val="dk1"/>
              </a:solidFill>
              <a:latin typeface="Calibri"/>
              <a:ea typeface="Calibri"/>
              <a:cs typeface="Calibri"/>
              <a:sym typeface="Calibri"/>
            </a:endParaRPr>
          </a:p>
        </p:txBody>
      </p:sp>
      <p:sp>
        <p:nvSpPr>
          <p:cNvPr id="368" name="Google Shape;368;p19"/>
          <p:cNvSpPr/>
          <p:nvPr/>
        </p:nvSpPr>
        <p:spPr>
          <a:xfrm>
            <a:off x="548640" y="868680"/>
            <a:ext cx="109728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3800"/>
              <a:buFont typeface="Calibri"/>
              <a:buNone/>
            </a:pPr>
            <a:r>
              <a:rPr b="0" i="0" lang="en-US" sz="3800" u="none" cap="none" strike="noStrike">
                <a:solidFill>
                  <a:srgbClr val="2C2C36"/>
                </a:solidFill>
                <a:latin typeface="Calibri"/>
                <a:ea typeface="Calibri"/>
                <a:cs typeface="Calibri"/>
                <a:sym typeface="Calibri"/>
              </a:rPr>
              <a:t>A marketer has</a:t>
            </a:r>
            <a:endParaRPr b="0" i="0" sz="3800" u="none" cap="none" strike="noStrike">
              <a:solidFill>
                <a:schemeClr val="dk1"/>
              </a:solidFill>
              <a:latin typeface="Calibri"/>
              <a:ea typeface="Calibri"/>
              <a:cs typeface="Calibri"/>
              <a:sym typeface="Calibri"/>
            </a:endParaRPr>
          </a:p>
        </p:txBody>
      </p:sp>
      <p:sp>
        <p:nvSpPr>
          <p:cNvPr id="369" name="Google Shape;369;p19"/>
          <p:cNvSpPr/>
          <p:nvPr/>
        </p:nvSpPr>
        <p:spPr>
          <a:xfrm>
            <a:off x="548640" y="1645920"/>
            <a:ext cx="109728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3800"/>
              <a:buFont typeface="Calibri"/>
              <a:buNone/>
            </a:pPr>
            <a:r>
              <a:rPr b="1" i="0" lang="en-US" sz="3800" u="none" cap="none" strike="noStrike">
                <a:solidFill>
                  <a:srgbClr val="2C2C36"/>
                </a:solidFill>
                <a:latin typeface="Calibri"/>
                <a:ea typeface="Calibri"/>
                <a:cs typeface="Calibri"/>
                <a:sym typeface="Calibri"/>
              </a:rPr>
              <a:t>three core jobs. AI changes each.</a:t>
            </a:r>
            <a:endParaRPr b="0" i="0" sz="3800" u="none" cap="none" strike="noStrike">
              <a:solidFill>
                <a:schemeClr val="dk1"/>
              </a:solidFill>
              <a:latin typeface="Calibri"/>
              <a:ea typeface="Calibri"/>
              <a:cs typeface="Calibri"/>
              <a:sym typeface="Calibri"/>
            </a:endParaRPr>
          </a:p>
        </p:txBody>
      </p:sp>
      <p:sp>
        <p:nvSpPr>
          <p:cNvPr id="370" name="Google Shape;370;p19"/>
          <p:cNvSpPr/>
          <p:nvPr/>
        </p:nvSpPr>
        <p:spPr>
          <a:xfrm>
            <a:off x="548640" y="2834640"/>
            <a:ext cx="3611880" cy="3291840"/>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5400000" dist="254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9"/>
          <p:cNvSpPr/>
          <p:nvPr/>
        </p:nvSpPr>
        <p:spPr>
          <a:xfrm>
            <a:off x="548640" y="2834640"/>
            <a:ext cx="73152" cy="329184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9"/>
          <p:cNvSpPr/>
          <p:nvPr/>
        </p:nvSpPr>
        <p:spPr>
          <a:xfrm>
            <a:off x="822960" y="3063240"/>
            <a:ext cx="30632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200"/>
              <a:buFont typeface="Calibri"/>
              <a:buNone/>
            </a:pPr>
            <a:r>
              <a:rPr b="1" i="0" lang="en-US" sz="1200" u="none" cap="none" strike="noStrike">
                <a:solidFill>
                  <a:srgbClr val="FF3E80"/>
                </a:solidFill>
                <a:latin typeface="Calibri"/>
                <a:ea typeface="Calibri"/>
                <a:cs typeface="Calibri"/>
                <a:sym typeface="Calibri"/>
              </a:rPr>
              <a:t>01</a:t>
            </a:r>
            <a:endParaRPr b="0" i="0" sz="1200" u="none" cap="none" strike="noStrike">
              <a:solidFill>
                <a:schemeClr val="dk1"/>
              </a:solidFill>
              <a:latin typeface="Calibri"/>
              <a:ea typeface="Calibri"/>
              <a:cs typeface="Calibri"/>
              <a:sym typeface="Calibri"/>
            </a:endParaRPr>
          </a:p>
        </p:txBody>
      </p:sp>
      <p:sp>
        <p:nvSpPr>
          <p:cNvPr id="373" name="Google Shape;373;p19"/>
          <p:cNvSpPr/>
          <p:nvPr/>
        </p:nvSpPr>
        <p:spPr>
          <a:xfrm>
            <a:off x="822960" y="3429000"/>
            <a:ext cx="306324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800"/>
              <a:buFont typeface="Calibri"/>
              <a:buNone/>
            </a:pPr>
            <a:r>
              <a:rPr b="1" i="0" lang="en-US" sz="2800" u="none" cap="none" strike="noStrike">
                <a:solidFill>
                  <a:srgbClr val="2C2C36"/>
                </a:solidFill>
                <a:latin typeface="Calibri"/>
                <a:ea typeface="Calibri"/>
                <a:cs typeface="Calibri"/>
                <a:sym typeface="Calibri"/>
              </a:rPr>
              <a:t>UNDERSTAND</a:t>
            </a:r>
            <a:endParaRPr b="0" i="0" sz="2800" u="none" cap="none" strike="noStrike">
              <a:solidFill>
                <a:schemeClr val="dk1"/>
              </a:solidFill>
              <a:latin typeface="Calibri"/>
              <a:ea typeface="Calibri"/>
              <a:cs typeface="Calibri"/>
              <a:sym typeface="Calibri"/>
            </a:endParaRPr>
          </a:p>
        </p:txBody>
      </p:sp>
      <p:sp>
        <p:nvSpPr>
          <p:cNvPr id="374" name="Google Shape;374;p19"/>
          <p:cNvSpPr/>
          <p:nvPr/>
        </p:nvSpPr>
        <p:spPr>
          <a:xfrm>
            <a:off x="822960" y="4069080"/>
            <a:ext cx="30632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1800"/>
              <a:buFont typeface="Calibri"/>
              <a:buNone/>
            </a:pPr>
            <a:r>
              <a:rPr b="0" i="1" lang="en-US" sz="1800" u="none" cap="none" strike="noStrike">
                <a:solidFill>
                  <a:srgbClr val="2C2C36"/>
                </a:solidFill>
                <a:latin typeface="Calibri"/>
                <a:ea typeface="Calibri"/>
                <a:cs typeface="Calibri"/>
                <a:sym typeface="Calibri"/>
              </a:rPr>
              <a:t>the customer.</a:t>
            </a:r>
            <a:endParaRPr b="0" i="0" sz="1800" u="none" cap="none" strike="noStrike">
              <a:solidFill>
                <a:schemeClr val="dk1"/>
              </a:solidFill>
              <a:latin typeface="Calibri"/>
              <a:ea typeface="Calibri"/>
              <a:cs typeface="Calibri"/>
              <a:sym typeface="Calibri"/>
            </a:endParaRPr>
          </a:p>
        </p:txBody>
      </p:sp>
      <p:sp>
        <p:nvSpPr>
          <p:cNvPr id="375" name="Google Shape;375;p19"/>
          <p:cNvSpPr/>
          <p:nvPr/>
        </p:nvSpPr>
        <p:spPr>
          <a:xfrm>
            <a:off x="822960" y="4663440"/>
            <a:ext cx="365760" cy="4572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9"/>
          <p:cNvSpPr/>
          <p:nvPr/>
        </p:nvSpPr>
        <p:spPr>
          <a:xfrm>
            <a:off x="822960" y="4846320"/>
            <a:ext cx="306324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500"/>
              <a:buFont typeface="Calibri"/>
              <a:buNone/>
            </a:pPr>
            <a:r>
              <a:rPr b="1" i="1" lang="en-US" sz="1500" u="none" cap="none" strike="noStrike">
                <a:solidFill>
                  <a:srgbClr val="FF3E80"/>
                </a:solidFill>
                <a:latin typeface="Calibri"/>
                <a:ea typeface="Calibri"/>
                <a:cs typeface="Calibri"/>
                <a:sym typeface="Calibri"/>
              </a:rPr>
              <a:t>AI hears more, faster.</a:t>
            </a:r>
            <a:endParaRPr b="0" i="0" sz="1500" u="none" cap="none" strike="noStrike">
              <a:solidFill>
                <a:schemeClr val="dk1"/>
              </a:solidFill>
              <a:latin typeface="Calibri"/>
              <a:ea typeface="Calibri"/>
              <a:cs typeface="Calibri"/>
              <a:sym typeface="Calibri"/>
            </a:endParaRPr>
          </a:p>
        </p:txBody>
      </p:sp>
      <p:sp>
        <p:nvSpPr>
          <p:cNvPr id="377" name="Google Shape;377;p19"/>
          <p:cNvSpPr/>
          <p:nvPr/>
        </p:nvSpPr>
        <p:spPr>
          <a:xfrm>
            <a:off x="4343400" y="2834640"/>
            <a:ext cx="3611880" cy="3291840"/>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5400000" dist="254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9"/>
          <p:cNvSpPr/>
          <p:nvPr/>
        </p:nvSpPr>
        <p:spPr>
          <a:xfrm>
            <a:off x="4343400" y="2834640"/>
            <a:ext cx="73152" cy="329184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9"/>
          <p:cNvSpPr/>
          <p:nvPr/>
        </p:nvSpPr>
        <p:spPr>
          <a:xfrm>
            <a:off x="4617720" y="3063240"/>
            <a:ext cx="30632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200"/>
              <a:buFont typeface="Calibri"/>
              <a:buNone/>
            </a:pPr>
            <a:r>
              <a:rPr b="1" i="0" lang="en-US" sz="1200" u="none" cap="none" strike="noStrike">
                <a:solidFill>
                  <a:srgbClr val="FF3E80"/>
                </a:solidFill>
                <a:latin typeface="Calibri"/>
                <a:ea typeface="Calibri"/>
                <a:cs typeface="Calibri"/>
                <a:sym typeface="Calibri"/>
              </a:rPr>
              <a:t>02</a:t>
            </a:r>
            <a:endParaRPr b="0" i="0" sz="1200" u="none" cap="none" strike="noStrike">
              <a:solidFill>
                <a:schemeClr val="dk1"/>
              </a:solidFill>
              <a:latin typeface="Calibri"/>
              <a:ea typeface="Calibri"/>
              <a:cs typeface="Calibri"/>
              <a:sym typeface="Calibri"/>
            </a:endParaRPr>
          </a:p>
        </p:txBody>
      </p:sp>
      <p:sp>
        <p:nvSpPr>
          <p:cNvPr id="380" name="Google Shape;380;p19"/>
          <p:cNvSpPr/>
          <p:nvPr/>
        </p:nvSpPr>
        <p:spPr>
          <a:xfrm>
            <a:off x="4617720" y="3429000"/>
            <a:ext cx="306324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800"/>
              <a:buFont typeface="Calibri"/>
              <a:buNone/>
            </a:pPr>
            <a:r>
              <a:rPr b="1" i="0" lang="en-US" sz="2800" u="none" cap="none" strike="noStrike">
                <a:solidFill>
                  <a:srgbClr val="2C2C36"/>
                </a:solidFill>
                <a:latin typeface="Calibri"/>
                <a:ea typeface="Calibri"/>
                <a:cs typeface="Calibri"/>
                <a:sym typeface="Calibri"/>
              </a:rPr>
              <a:t>PRIORITIZE</a:t>
            </a:r>
            <a:endParaRPr b="0" i="0" sz="2800" u="none" cap="none" strike="noStrike">
              <a:solidFill>
                <a:schemeClr val="dk1"/>
              </a:solidFill>
              <a:latin typeface="Calibri"/>
              <a:ea typeface="Calibri"/>
              <a:cs typeface="Calibri"/>
              <a:sym typeface="Calibri"/>
            </a:endParaRPr>
          </a:p>
        </p:txBody>
      </p:sp>
      <p:sp>
        <p:nvSpPr>
          <p:cNvPr id="381" name="Google Shape;381;p19"/>
          <p:cNvSpPr/>
          <p:nvPr/>
        </p:nvSpPr>
        <p:spPr>
          <a:xfrm>
            <a:off x="4617720" y="4069080"/>
            <a:ext cx="30632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1800"/>
              <a:buFont typeface="Calibri"/>
              <a:buNone/>
            </a:pPr>
            <a:r>
              <a:rPr b="0" i="1" lang="en-US" sz="1800" u="none" cap="none" strike="noStrike">
                <a:solidFill>
                  <a:srgbClr val="2C2C36"/>
                </a:solidFill>
                <a:latin typeface="Calibri"/>
                <a:ea typeface="Calibri"/>
                <a:cs typeface="Calibri"/>
                <a:sym typeface="Calibri"/>
              </a:rPr>
              <a:t>what to solve.</a:t>
            </a:r>
            <a:endParaRPr b="0" i="0" sz="1800" u="none" cap="none" strike="noStrike">
              <a:solidFill>
                <a:schemeClr val="dk1"/>
              </a:solidFill>
              <a:latin typeface="Calibri"/>
              <a:ea typeface="Calibri"/>
              <a:cs typeface="Calibri"/>
              <a:sym typeface="Calibri"/>
            </a:endParaRPr>
          </a:p>
        </p:txBody>
      </p:sp>
      <p:sp>
        <p:nvSpPr>
          <p:cNvPr id="382" name="Google Shape;382;p19"/>
          <p:cNvSpPr/>
          <p:nvPr/>
        </p:nvSpPr>
        <p:spPr>
          <a:xfrm>
            <a:off x="4617720" y="4663440"/>
            <a:ext cx="365760" cy="4572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9"/>
          <p:cNvSpPr/>
          <p:nvPr/>
        </p:nvSpPr>
        <p:spPr>
          <a:xfrm>
            <a:off x="4617720" y="4846320"/>
            <a:ext cx="306324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500"/>
              <a:buFont typeface="Calibri"/>
              <a:buNone/>
            </a:pPr>
            <a:r>
              <a:rPr b="1" i="1" lang="en-US" sz="1500" u="none" cap="none" strike="noStrike">
                <a:solidFill>
                  <a:srgbClr val="FF3E80"/>
                </a:solidFill>
                <a:latin typeface="Calibri"/>
                <a:ea typeface="Calibri"/>
                <a:cs typeface="Calibri"/>
                <a:sym typeface="Calibri"/>
              </a:rPr>
              <a:t>AI surfaces what matters.</a:t>
            </a:r>
            <a:endParaRPr b="0" i="0" sz="1500" u="none" cap="none" strike="noStrike">
              <a:solidFill>
                <a:schemeClr val="dk1"/>
              </a:solidFill>
              <a:latin typeface="Calibri"/>
              <a:ea typeface="Calibri"/>
              <a:cs typeface="Calibri"/>
              <a:sym typeface="Calibri"/>
            </a:endParaRPr>
          </a:p>
        </p:txBody>
      </p:sp>
      <p:sp>
        <p:nvSpPr>
          <p:cNvPr id="384" name="Google Shape;384;p19"/>
          <p:cNvSpPr/>
          <p:nvPr/>
        </p:nvSpPr>
        <p:spPr>
          <a:xfrm>
            <a:off x="8138160" y="2834640"/>
            <a:ext cx="3611880" cy="3291840"/>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5400000" dist="25400">
              <a:srgbClr val="000000">
                <a:alpha val="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9"/>
          <p:cNvSpPr/>
          <p:nvPr/>
        </p:nvSpPr>
        <p:spPr>
          <a:xfrm>
            <a:off x="8138160" y="2834640"/>
            <a:ext cx="73152" cy="329184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9"/>
          <p:cNvSpPr/>
          <p:nvPr/>
        </p:nvSpPr>
        <p:spPr>
          <a:xfrm>
            <a:off x="8412480" y="3063240"/>
            <a:ext cx="30632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200"/>
              <a:buFont typeface="Calibri"/>
              <a:buNone/>
            </a:pPr>
            <a:r>
              <a:rPr b="1" i="0" lang="en-US" sz="1200" u="none" cap="none" strike="noStrike">
                <a:solidFill>
                  <a:srgbClr val="FF3E80"/>
                </a:solidFill>
                <a:latin typeface="Calibri"/>
                <a:ea typeface="Calibri"/>
                <a:cs typeface="Calibri"/>
                <a:sym typeface="Calibri"/>
              </a:rPr>
              <a:t>03</a:t>
            </a:r>
            <a:endParaRPr b="0" i="0" sz="1200" u="none" cap="none" strike="noStrike">
              <a:solidFill>
                <a:schemeClr val="dk1"/>
              </a:solidFill>
              <a:latin typeface="Calibri"/>
              <a:ea typeface="Calibri"/>
              <a:cs typeface="Calibri"/>
              <a:sym typeface="Calibri"/>
            </a:endParaRPr>
          </a:p>
        </p:txBody>
      </p:sp>
      <p:sp>
        <p:nvSpPr>
          <p:cNvPr id="387" name="Google Shape;387;p19"/>
          <p:cNvSpPr/>
          <p:nvPr/>
        </p:nvSpPr>
        <p:spPr>
          <a:xfrm>
            <a:off x="8412480" y="3429000"/>
            <a:ext cx="306324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800"/>
              <a:buFont typeface="Calibri"/>
              <a:buNone/>
            </a:pPr>
            <a:r>
              <a:rPr b="1" i="0" lang="en-US" sz="2800" u="none" cap="none" strike="noStrike">
                <a:solidFill>
                  <a:srgbClr val="2C2C36"/>
                </a:solidFill>
                <a:latin typeface="Calibri"/>
                <a:ea typeface="Calibri"/>
                <a:cs typeface="Calibri"/>
                <a:sym typeface="Calibri"/>
              </a:rPr>
              <a:t>FACILITATE</a:t>
            </a:r>
            <a:endParaRPr b="0" i="0" sz="2800" u="none" cap="none" strike="noStrike">
              <a:solidFill>
                <a:schemeClr val="dk1"/>
              </a:solidFill>
              <a:latin typeface="Calibri"/>
              <a:ea typeface="Calibri"/>
              <a:cs typeface="Calibri"/>
              <a:sym typeface="Calibri"/>
            </a:endParaRPr>
          </a:p>
        </p:txBody>
      </p:sp>
      <p:sp>
        <p:nvSpPr>
          <p:cNvPr id="388" name="Google Shape;388;p19"/>
          <p:cNvSpPr/>
          <p:nvPr/>
        </p:nvSpPr>
        <p:spPr>
          <a:xfrm>
            <a:off x="8412480" y="4069080"/>
            <a:ext cx="30632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1800"/>
              <a:buFont typeface="Calibri"/>
              <a:buNone/>
            </a:pPr>
            <a:r>
              <a:rPr b="0" i="1" lang="en-US" sz="1800" u="none" cap="none" strike="noStrike">
                <a:solidFill>
                  <a:srgbClr val="2C2C36"/>
                </a:solidFill>
                <a:latin typeface="Calibri"/>
                <a:ea typeface="Calibri"/>
                <a:cs typeface="Calibri"/>
                <a:sym typeface="Calibri"/>
              </a:rPr>
              <a:t>the work.</a:t>
            </a:r>
            <a:endParaRPr b="0" i="0" sz="1800" u="none" cap="none" strike="noStrike">
              <a:solidFill>
                <a:schemeClr val="dk1"/>
              </a:solidFill>
              <a:latin typeface="Calibri"/>
              <a:ea typeface="Calibri"/>
              <a:cs typeface="Calibri"/>
              <a:sym typeface="Calibri"/>
            </a:endParaRPr>
          </a:p>
        </p:txBody>
      </p:sp>
      <p:sp>
        <p:nvSpPr>
          <p:cNvPr id="389" name="Google Shape;389;p19"/>
          <p:cNvSpPr/>
          <p:nvPr/>
        </p:nvSpPr>
        <p:spPr>
          <a:xfrm>
            <a:off x="8412480" y="4663440"/>
            <a:ext cx="365760" cy="4572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9"/>
          <p:cNvSpPr/>
          <p:nvPr/>
        </p:nvSpPr>
        <p:spPr>
          <a:xfrm>
            <a:off x="8412480" y="4846320"/>
            <a:ext cx="306324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500"/>
              <a:buFont typeface="Calibri"/>
              <a:buNone/>
            </a:pPr>
            <a:r>
              <a:rPr b="1" i="1" lang="en-US" sz="1500" u="none" cap="none" strike="noStrike">
                <a:solidFill>
                  <a:srgbClr val="FF3E80"/>
                </a:solidFill>
                <a:latin typeface="Calibri"/>
                <a:ea typeface="Calibri"/>
                <a:cs typeface="Calibri"/>
                <a:sym typeface="Calibri"/>
              </a:rPr>
              <a:t>AI does the grunt work.</a:t>
            </a:r>
            <a:endParaRPr b="0" i="0" sz="1500" u="none" cap="none" strike="noStrike">
              <a:solidFill>
                <a:schemeClr val="dk1"/>
              </a:solidFill>
              <a:latin typeface="Calibri"/>
              <a:ea typeface="Calibri"/>
              <a:cs typeface="Calibri"/>
              <a:sym typeface="Calibri"/>
            </a:endParaRPr>
          </a:p>
        </p:txBody>
      </p:sp>
      <p:sp>
        <p:nvSpPr>
          <p:cNvPr id="391" name="Google Shape;391;p19"/>
          <p:cNvSpPr/>
          <p:nvPr/>
        </p:nvSpPr>
        <p:spPr>
          <a:xfrm>
            <a:off x="548640" y="6446520"/>
            <a:ext cx="54864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B6B6B"/>
              </a:buClr>
              <a:buSzPts val="1000"/>
              <a:buFont typeface="Calibri"/>
              <a:buNone/>
            </a:pPr>
            <a:r>
              <a:rPr b="0" i="1" lang="en-US" sz="1000" u="none" cap="none" strike="noStrike">
                <a:solidFill>
                  <a:srgbClr val="6B6B6B"/>
                </a:solidFill>
                <a:latin typeface="Calibri"/>
                <a:ea typeface="Calibri"/>
                <a:cs typeface="Calibri"/>
                <a:sym typeface="Calibri"/>
              </a:rPr>
              <a:t>Adapted from Reforge</a:t>
            </a:r>
            <a:endParaRPr b="0" i="0" sz="1000" u="none" cap="none" strike="noStrike">
              <a:solidFill>
                <a:schemeClr val="dk1"/>
              </a:solidFill>
              <a:latin typeface="Calibri"/>
              <a:ea typeface="Calibri"/>
              <a:cs typeface="Calibri"/>
              <a:sym typeface="Calibri"/>
            </a:endParaRPr>
          </a:p>
        </p:txBody>
      </p:sp>
      <p:sp>
        <p:nvSpPr>
          <p:cNvPr id="392" name="Google Shape;392;p19"/>
          <p:cNvSpPr/>
          <p:nvPr/>
        </p:nvSpPr>
        <p:spPr>
          <a:xfrm>
            <a:off x="11338560" y="6446520"/>
            <a:ext cx="54864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B6B6B"/>
              </a:buClr>
              <a:buSzPts val="1100"/>
              <a:buFont typeface="Calibri"/>
              <a:buNone/>
            </a:pPr>
            <a:r>
              <a:rPr b="0" i="0" lang="en-US" sz="1100" u="none" cap="none" strike="noStrike">
                <a:solidFill>
                  <a:srgbClr val="6B6B6B"/>
                </a:solidFill>
                <a:latin typeface="Calibri"/>
                <a:ea typeface="Calibri"/>
                <a:cs typeface="Calibri"/>
                <a:sym typeface="Calibri"/>
              </a:rPr>
              <a:t>16</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1E8"/>
        </a:solidFill>
      </p:bgPr>
    </p:bg>
    <p:spTree>
      <p:nvGrpSpPr>
        <p:cNvPr id="397" name="Shape 397"/>
        <p:cNvGrpSpPr/>
        <p:nvPr/>
      </p:nvGrpSpPr>
      <p:grpSpPr>
        <a:xfrm>
          <a:off x="0" y="0"/>
          <a:ext cx="0" cy="0"/>
          <a:chOff x="0" y="0"/>
          <a:chExt cx="0" cy="0"/>
        </a:xfrm>
      </p:grpSpPr>
      <p:sp>
        <p:nvSpPr>
          <p:cNvPr id="398" name="Google Shape;398;p20"/>
          <p:cNvSpPr/>
          <p:nvPr/>
        </p:nvSpPr>
        <p:spPr>
          <a:xfrm>
            <a:off x="548640" y="411480"/>
            <a:ext cx="91440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3E80"/>
              </a:buClr>
              <a:buSzPts val="1400"/>
              <a:buFont typeface="Calibri"/>
              <a:buNone/>
            </a:pPr>
            <a:r>
              <a:rPr b="1" i="0" lang="en-US" sz="1400" u="none" cap="none" strike="noStrike">
                <a:solidFill>
                  <a:srgbClr val="FF3E80"/>
                </a:solidFill>
                <a:latin typeface="Calibri"/>
                <a:ea typeface="Calibri"/>
                <a:cs typeface="Calibri"/>
                <a:sym typeface="Calibri"/>
              </a:rPr>
              <a:t>PAUSE  ·  90 SECONDS</a:t>
            </a:r>
            <a:endParaRPr b="0" i="0" sz="1400" u="none" cap="none" strike="noStrike">
              <a:solidFill>
                <a:schemeClr val="dk1"/>
              </a:solidFill>
              <a:latin typeface="Calibri"/>
              <a:ea typeface="Calibri"/>
              <a:cs typeface="Calibri"/>
              <a:sym typeface="Calibri"/>
            </a:endParaRPr>
          </a:p>
        </p:txBody>
      </p:sp>
      <p:sp>
        <p:nvSpPr>
          <p:cNvPr id="399" name="Google Shape;399;p20"/>
          <p:cNvSpPr/>
          <p:nvPr/>
        </p:nvSpPr>
        <p:spPr>
          <a:xfrm>
            <a:off x="548640" y="914400"/>
            <a:ext cx="10972800" cy="10058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6400"/>
              <a:buFont typeface="Calibri"/>
              <a:buNone/>
            </a:pPr>
            <a:r>
              <a:rPr b="1" i="1" lang="en-US" sz="6400" u="none" cap="none" strike="noStrike">
                <a:solidFill>
                  <a:srgbClr val="2C2C36"/>
                </a:solidFill>
                <a:latin typeface="Calibri"/>
                <a:ea typeface="Calibri"/>
                <a:cs typeface="Calibri"/>
                <a:sym typeface="Calibri"/>
              </a:rPr>
              <a:t>Your turn.</a:t>
            </a:r>
            <a:endParaRPr b="0" i="0" sz="6400" u="none" cap="none" strike="noStrike">
              <a:solidFill>
                <a:schemeClr val="dk1"/>
              </a:solidFill>
              <a:latin typeface="Calibri"/>
              <a:ea typeface="Calibri"/>
              <a:cs typeface="Calibri"/>
              <a:sym typeface="Calibri"/>
            </a:endParaRPr>
          </a:p>
        </p:txBody>
      </p:sp>
      <p:sp>
        <p:nvSpPr>
          <p:cNvPr id="400" name="Google Shape;400;p20"/>
          <p:cNvSpPr/>
          <p:nvPr/>
        </p:nvSpPr>
        <p:spPr>
          <a:xfrm>
            <a:off x="548640" y="2194560"/>
            <a:ext cx="731520" cy="64008"/>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0"/>
          <p:cNvSpPr/>
          <p:nvPr/>
        </p:nvSpPr>
        <p:spPr>
          <a:xfrm>
            <a:off x="548640" y="2468880"/>
            <a:ext cx="109728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3200"/>
              <a:buFont typeface="Calibri"/>
              <a:buNone/>
            </a:pPr>
            <a:r>
              <a:rPr b="0" i="0" lang="en-US" sz="3200" u="none" cap="none" strike="noStrike">
                <a:solidFill>
                  <a:srgbClr val="2C2C36"/>
                </a:solidFill>
                <a:latin typeface="Calibri"/>
                <a:ea typeface="Calibri"/>
                <a:cs typeface="Calibri"/>
                <a:sym typeface="Calibri"/>
              </a:rPr>
              <a:t>Which shift</a:t>
            </a:r>
            <a:endParaRPr b="0" i="0" sz="3200" u="none" cap="none" strike="noStrike">
              <a:solidFill>
                <a:schemeClr val="dk1"/>
              </a:solidFill>
              <a:latin typeface="Calibri"/>
              <a:ea typeface="Calibri"/>
              <a:cs typeface="Calibri"/>
              <a:sym typeface="Calibri"/>
            </a:endParaRPr>
          </a:p>
        </p:txBody>
      </p:sp>
      <p:sp>
        <p:nvSpPr>
          <p:cNvPr id="402" name="Google Shape;402;p20"/>
          <p:cNvSpPr/>
          <p:nvPr/>
        </p:nvSpPr>
        <p:spPr>
          <a:xfrm>
            <a:off x="548640" y="3108960"/>
            <a:ext cx="109728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3200"/>
              <a:buFont typeface="Calibri"/>
              <a:buNone/>
            </a:pPr>
            <a:r>
              <a:rPr b="1" i="0" lang="en-US" sz="3200" u="none" cap="none" strike="noStrike">
                <a:solidFill>
                  <a:srgbClr val="2C2C36"/>
                </a:solidFill>
                <a:latin typeface="Calibri"/>
                <a:ea typeface="Calibri"/>
                <a:cs typeface="Calibri"/>
                <a:sym typeface="Calibri"/>
              </a:rPr>
              <a:t>scares your favorite brand most?</a:t>
            </a:r>
            <a:endParaRPr b="0" i="0" sz="3200" u="none" cap="none" strike="noStrike">
              <a:solidFill>
                <a:schemeClr val="dk1"/>
              </a:solidFill>
              <a:latin typeface="Calibri"/>
              <a:ea typeface="Calibri"/>
              <a:cs typeface="Calibri"/>
              <a:sym typeface="Calibri"/>
            </a:endParaRPr>
          </a:p>
        </p:txBody>
      </p:sp>
      <p:sp>
        <p:nvSpPr>
          <p:cNvPr id="403" name="Google Shape;403;p20"/>
          <p:cNvSpPr/>
          <p:nvPr/>
        </p:nvSpPr>
        <p:spPr>
          <a:xfrm>
            <a:off x="548640" y="4434840"/>
            <a:ext cx="2514600" cy="822960"/>
          </a:xfrm>
          <a:prstGeom prst="roundRect">
            <a:avLst>
              <a:gd fmla="val 11111" name="adj"/>
            </a:avLst>
          </a:prstGeom>
          <a:solidFill>
            <a:srgbClr val="E8E2D5"/>
          </a:solidFill>
          <a:ln cap="flat" cmpd="sng" w="1905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0"/>
          <p:cNvSpPr/>
          <p:nvPr/>
        </p:nvSpPr>
        <p:spPr>
          <a:xfrm>
            <a:off x="548640" y="4434840"/>
            <a:ext cx="2514600" cy="8229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C2C36"/>
              </a:buClr>
              <a:buSzPts val="1400"/>
              <a:buFont typeface="Calibri"/>
              <a:buNone/>
            </a:pPr>
            <a:r>
              <a:rPr b="1" i="0" lang="en-US" sz="1400" u="none" cap="none" strike="noStrike">
                <a:solidFill>
                  <a:srgbClr val="2C2C36"/>
                </a:solidFill>
                <a:latin typeface="Calibri"/>
                <a:ea typeface="Calibri"/>
                <a:cs typeface="Calibri"/>
                <a:sym typeface="Calibri"/>
              </a:rPr>
              <a:t>DO IT FOR ME</a:t>
            </a:r>
            <a:endParaRPr b="0" i="0" sz="1400" u="none" cap="none" strike="noStrike">
              <a:solidFill>
                <a:schemeClr val="dk1"/>
              </a:solidFill>
              <a:latin typeface="Calibri"/>
              <a:ea typeface="Calibri"/>
              <a:cs typeface="Calibri"/>
              <a:sym typeface="Calibri"/>
            </a:endParaRPr>
          </a:p>
        </p:txBody>
      </p:sp>
      <p:sp>
        <p:nvSpPr>
          <p:cNvPr id="405" name="Google Shape;405;p20"/>
          <p:cNvSpPr/>
          <p:nvPr/>
        </p:nvSpPr>
        <p:spPr>
          <a:xfrm>
            <a:off x="3246120" y="4434840"/>
            <a:ext cx="2514600" cy="822960"/>
          </a:xfrm>
          <a:prstGeom prst="roundRect">
            <a:avLst>
              <a:gd fmla="val 11111" name="adj"/>
            </a:avLst>
          </a:prstGeom>
          <a:solidFill>
            <a:srgbClr val="E8E2D5"/>
          </a:solidFill>
          <a:ln cap="flat" cmpd="sng" w="1905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0"/>
          <p:cNvSpPr/>
          <p:nvPr/>
        </p:nvSpPr>
        <p:spPr>
          <a:xfrm>
            <a:off x="3246120" y="4434840"/>
            <a:ext cx="2514600" cy="8229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C2C36"/>
              </a:buClr>
              <a:buSzPts val="1400"/>
              <a:buFont typeface="Calibri"/>
              <a:buNone/>
            </a:pPr>
            <a:r>
              <a:rPr b="1" i="0" lang="en-US" sz="1400" u="none" cap="none" strike="noStrike">
                <a:solidFill>
                  <a:srgbClr val="2C2C36"/>
                </a:solidFill>
                <a:latin typeface="Calibri"/>
                <a:ea typeface="Calibri"/>
                <a:cs typeface="Calibri"/>
                <a:sym typeface="Calibri"/>
              </a:rPr>
              <a:t>BUILT FOR ME</a:t>
            </a:r>
            <a:endParaRPr b="0" i="0" sz="1400" u="none" cap="none" strike="noStrike">
              <a:solidFill>
                <a:schemeClr val="dk1"/>
              </a:solidFill>
              <a:latin typeface="Calibri"/>
              <a:ea typeface="Calibri"/>
              <a:cs typeface="Calibri"/>
              <a:sym typeface="Calibri"/>
            </a:endParaRPr>
          </a:p>
        </p:txBody>
      </p:sp>
      <p:sp>
        <p:nvSpPr>
          <p:cNvPr id="407" name="Google Shape;407;p20"/>
          <p:cNvSpPr/>
          <p:nvPr/>
        </p:nvSpPr>
        <p:spPr>
          <a:xfrm>
            <a:off x="5943600" y="4434840"/>
            <a:ext cx="2514600" cy="822960"/>
          </a:xfrm>
          <a:prstGeom prst="roundRect">
            <a:avLst>
              <a:gd fmla="val 11111" name="adj"/>
            </a:avLst>
          </a:prstGeom>
          <a:solidFill>
            <a:srgbClr val="E8E2D5"/>
          </a:solidFill>
          <a:ln cap="flat" cmpd="sng" w="1905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0"/>
          <p:cNvSpPr/>
          <p:nvPr/>
        </p:nvSpPr>
        <p:spPr>
          <a:xfrm>
            <a:off x="5943600" y="4434840"/>
            <a:ext cx="2514600" cy="8229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C2C36"/>
              </a:buClr>
              <a:buSzPts val="1400"/>
              <a:buFont typeface="Calibri"/>
              <a:buNone/>
            </a:pPr>
            <a:r>
              <a:rPr b="1" i="0" lang="en-US" sz="1400" u="none" cap="none" strike="noStrike">
                <a:solidFill>
                  <a:srgbClr val="2C2C36"/>
                </a:solidFill>
                <a:latin typeface="Calibri"/>
                <a:ea typeface="Calibri"/>
                <a:cs typeface="Calibri"/>
                <a:sym typeface="Calibri"/>
              </a:rPr>
              <a:t>AUTOMATED</a:t>
            </a:r>
            <a:endParaRPr b="0" i="0" sz="1400" u="none" cap="none" strike="noStrike">
              <a:solidFill>
                <a:schemeClr val="dk1"/>
              </a:solidFill>
              <a:latin typeface="Calibri"/>
              <a:ea typeface="Calibri"/>
              <a:cs typeface="Calibri"/>
              <a:sym typeface="Calibri"/>
            </a:endParaRPr>
          </a:p>
        </p:txBody>
      </p:sp>
      <p:sp>
        <p:nvSpPr>
          <p:cNvPr id="409" name="Google Shape;409;p20"/>
          <p:cNvSpPr/>
          <p:nvPr/>
        </p:nvSpPr>
        <p:spPr>
          <a:xfrm>
            <a:off x="8641080" y="4434840"/>
            <a:ext cx="2514600" cy="822960"/>
          </a:xfrm>
          <a:prstGeom prst="roundRect">
            <a:avLst>
              <a:gd fmla="val 11111" name="adj"/>
            </a:avLst>
          </a:prstGeom>
          <a:solidFill>
            <a:srgbClr val="E8E2D5"/>
          </a:solidFill>
          <a:ln cap="flat" cmpd="sng" w="1905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0"/>
          <p:cNvSpPr/>
          <p:nvPr/>
        </p:nvSpPr>
        <p:spPr>
          <a:xfrm>
            <a:off x="8641080" y="4434840"/>
            <a:ext cx="2514600" cy="8229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C2C36"/>
              </a:buClr>
              <a:buSzPts val="1400"/>
              <a:buFont typeface="Calibri"/>
              <a:buNone/>
            </a:pPr>
            <a:r>
              <a:rPr b="1" i="0" lang="en-US" sz="1400" u="none" cap="none" strike="noStrike">
                <a:solidFill>
                  <a:srgbClr val="2C2C36"/>
                </a:solidFill>
                <a:latin typeface="Calibri"/>
                <a:ea typeface="Calibri"/>
                <a:cs typeface="Calibri"/>
                <a:sym typeface="Calibri"/>
              </a:rPr>
              <a:t>PAY FOR OUTCOMES</a:t>
            </a:r>
            <a:endParaRPr b="0" i="0" sz="1400" u="none" cap="none" strike="noStrike">
              <a:solidFill>
                <a:schemeClr val="dk1"/>
              </a:solidFill>
              <a:latin typeface="Calibri"/>
              <a:ea typeface="Calibri"/>
              <a:cs typeface="Calibri"/>
              <a:sym typeface="Calibri"/>
            </a:endParaRPr>
          </a:p>
        </p:txBody>
      </p:sp>
      <p:sp>
        <p:nvSpPr>
          <p:cNvPr id="411" name="Google Shape;411;p20"/>
          <p:cNvSpPr/>
          <p:nvPr/>
        </p:nvSpPr>
        <p:spPr>
          <a:xfrm>
            <a:off x="548640" y="5760720"/>
            <a:ext cx="10972800"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3E80"/>
              </a:buClr>
              <a:buSzPts val="2000"/>
              <a:buFont typeface="Calibri"/>
              <a:buNone/>
            </a:pPr>
            <a:r>
              <a:rPr b="0" i="1" lang="en-US" sz="2000" u="none" cap="none" strike="noStrike">
                <a:solidFill>
                  <a:srgbClr val="FF3E80"/>
                </a:solidFill>
                <a:latin typeface="Calibri"/>
                <a:ea typeface="Calibri"/>
                <a:cs typeface="Calibri"/>
                <a:sym typeface="Calibri"/>
              </a:rPr>
              <a:t>Shout it out. We'll workshop it.</a:t>
            </a:r>
            <a:endParaRPr b="0" i="0" sz="2000" u="none" cap="none" strike="noStrike">
              <a:solidFill>
                <a:schemeClr val="dk1"/>
              </a:solidFill>
              <a:latin typeface="Calibri"/>
              <a:ea typeface="Calibri"/>
              <a:cs typeface="Calibri"/>
              <a:sym typeface="Calibri"/>
            </a:endParaRPr>
          </a:p>
        </p:txBody>
      </p:sp>
      <p:sp>
        <p:nvSpPr>
          <p:cNvPr id="412" name="Google Shape;412;p20"/>
          <p:cNvSpPr/>
          <p:nvPr/>
        </p:nvSpPr>
        <p:spPr>
          <a:xfrm>
            <a:off x="11338560" y="6446520"/>
            <a:ext cx="54864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B6B6B"/>
              </a:buClr>
              <a:buSzPts val="1100"/>
              <a:buFont typeface="Calibri"/>
              <a:buNone/>
            </a:pPr>
            <a:r>
              <a:rPr b="0" i="0" lang="en-US" sz="1100" u="none" cap="none" strike="noStrike">
                <a:solidFill>
                  <a:srgbClr val="6B6B6B"/>
                </a:solidFill>
                <a:latin typeface="Calibri"/>
                <a:ea typeface="Calibri"/>
                <a:cs typeface="Calibri"/>
                <a:sym typeface="Calibri"/>
              </a:rPr>
              <a:t>17</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C2C36"/>
        </a:solidFill>
      </p:bgPr>
    </p:bg>
    <p:spTree>
      <p:nvGrpSpPr>
        <p:cNvPr id="417" name="Shape 417"/>
        <p:cNvGrpSpPr/>
        <p:nvPr/>
      </p:nvGrpSpPr>
      <p:grpSpPr>
        <a:xfrm>
          <a:off x="0" y="0"/>
          <a:ext cx="0" cy="0"/>
          <a:chOff x="0" y="0"/>
          <a:chExt cx="0" cy="0"/>
        </a:xfrm>
      </p:grpSpPr>
      <p:sp>
        <p:nvSpPr>
          <p:cNvPr id="418" name="Google Shape;418;p21"/>
          <p:cNvSpPr/>
          <p:nvPr/>
        </p:nvSpPr>
        <p:spPr>
          <a:xfrm>
            <a:off x="548640" y="411480"/>
            <a:ext cx="91440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5F1E8"/>
              </a:buClr>
              <a:buSzPts val="1400"/>
              <a:buFont typeface="Calibri"/>
              <a:buNone/>
            </a:pPr>
            <a:r>
              <a:rPr b="1" i="0" lang="en-US" sz="1400" u="none" cap="none" strike="noStrike">
                <a:solidFill>
                  <a:srgbClr val="F5F1E8"/>
                </a:solidFill>
                <a:latin typeface="Calibri"/>
                <a:ea typeface="Calibri"/>
                <a:cs typeface="Calibri"/>
                <a:sym typeface="Calibri"/>
              </a:rPr>
              <a:t>THE FRAMEWORK</a:t>
            </a:r>
            <a:endParaRPr b="0" i="0" sz="1400" u="none" cap="none" strike="noStrike">
              <a:solidFill>
                <a:schemeClr val="dk1"/>
              </a:solidFill>
              <a:latin typeface="Calibri"/>
              <a:ea typeface="Calibri"/>
              <a:cs typeface="Calibri"/>
              <a:sym typeface="Calibri"/>
            </a:endParaRPr>
          </a:p>
        </p:txBody>
      </p:sp>
      <p:sp>
        <p:nvSpPr>
          <p:cNvPr id="419" name="Google Shape;419;p21"/>
          <p:cNvSpPr/>
          <p:nvPr/>
        </p:nvSpPr>
        <p:spPr>
          <a:xfrm>
            <a:off x="548640" y="914400"/>
            <a:ext cx="10972800" cy="8686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4200"/>
              <a:buFont typeface="Calibri"/>
              <a:buNone/>
            </a:pPr>
            <a:r>
              <a:rPr b="0" i="0" lang="en-US" sz="4200" u="none" cap="none" strike="noStrike">
                <a:solidFill>
                  <a:srgbClr val="F5F1E8"/>
                </a:solidFill>
                <a:latin typeface="Calibri"/>
                <a:ea typeface="Calibri"/>
                <a:cs typeface="Calibri"/>
                <a:sym typeface="Calibri"/>
              </a:rPr>
              <a:t>How AI products</a:t>
            </a:r>
            <a:endParaRPr b="0" i="0" sz="4200" u="none" cap="none" strike="noStrike">
              <a:solidFill>
                <a:schemeClr val="dk1"/>
              </a:solidFill>
              <a:latin typeface="Calibri"/>
              <a:ea typeface="Calibri"/>
              <a:cs typeface="Calibri"/>
              <a:sym typeface="Calibri"/>
            </a:endParaRPr>
          </a:p>
        </p:txBody>
      </p:sp>
      <p:sp>
        <p:nvSpPr>
          <p:cNvPr id="420" name="Google Shape;420;p21"/>
          <p:cNvSpPr/>
          <p:nvPr/>
        </p:nvSpPr>
        <p:spPr>
          <a:xfrm>
            <a:off x="548640" y="1783080"/>
            <a:ext cx="10972800" cy="8686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5600"/>
              <a:buFont typeface="Calibri"/>
              <a:buNone/>
            </a:pPr>
            <a:r>
              <a:rPr b="1" i="0" lang="en-US" sz="5600" u="none" cap="none" strike="noStrike">
                <a:solidFill>
                  <a:srgbClr val="F5F1E8"/>
                </a:solidFill>
                <a:latin typeface="Calibri"/>
                <a:ea typeface="Calibri"/>
                <a:cs typeface="Calibri"/>
                <a:sym typeface="Calibri"/>
              </a:rPr>
              <a:t>actually get built.</a:t>
            </a:r>
            <a:endParaRPr b="0" i="0" sz="5600" u="none" cap="none" strike="noStrike">
              <a:solidFill>
                <a:schemeClr val="dk1"/>
              </a:solidFill>
              <a:latin typeface="Calibri"/>
              <a:ea typeface="Calibri"/>
              <a:cs typeface="Calibri"/>
              <a:sym typeface="Calibri"/>
            </a:endParaRPr>
          </a:p>
        </p:txBody>
      </p:sp>
      <p:sp>
        <p:nvSpPr>
          <p:cNvPr id="421" name="Google Shape;421;p21"/>
          <p:cNvSpPr/>
          <p:nvPr/>
        </p:nvSpPr>
        <p:spPr>
          <a:xfrm>
            <a:off x="548640" y="2880360"/>
            <a:ext cx="731520" cy="64008"/>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1"/>
          <p:cNvSpPr/>
          <p:nvPr/>
        </p:nvSpPr>
        <p:spPr>
          <a:xfrm>
            <a:off x="548640" y="3200400"/>
            <a:ext cx="2148840" cy="2651760"/>
          </a:xfrm>
          <a:prstGeom prst="rect">
            <a:avLst/>
          </a:prstGeom>
          <a:solidFill>
            <a:srgbClr val="F5F1E8"/>
          </a:solidFill>
          <a:ln cap="flat" cmpd="sng" w="12700">
            <a:solidFill>
              <a:srgbClr val="F5F1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21"/>
          <p:cNvSpPr/>
          <p:nvPr/>
        </p:nvSpPr>
        <p:spPr>
          <a:xfrm>
            <a:off x="731520" y="3429000"/>
            <a:ext cx="178308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100"/>
              <a:buFont typeface="Calibri"/>
              <a:buNone/>
            </a:pPr>
            <a:r>
              <a:rPr b="1" i="0" lang="en-US" sz="1100" u="none" cap="none" strike="noStrike">
                <a:solidFill>
                  <a:srgbClr val="FF3E80"/>
                </a:solidFill>
                <a:latin typeface="Calibri"/>
                <a:ea typeface="Calibri"/>
                <a:cs typeface="Calibri"/>
                <a:sym typeface="Calibri"/>
              </a:rPr>
              <a:t>01</a:t>
            </a:r>
            <a:endParaRPr b="0" i="0" sz="1100" u="none" cap="none" strike="noStrike">
              <a:solidFill>
                <a:schemeClr val="dk1"/>
              </a:solidFill>
              <a:latin typeface="Calibri"/>
              <a:ea typeface="Calibri"/>
              <a:cs typeface="Calibri"/>
              <a:sym typeface="Calibri"/>
            </a:endParaRPr>
          </a:p>
        </p:txBody>
      </p:sp>
      <p:sp>
        <p:nvSpPr>
          <p:cNvPr id="424" name="Google Shape;424;p21"/>
          <p:cNvSpPr/>
          <p:nvPr/>
        </p:nvSpPr>
        <p:spPr>
          <a:xfrm>
            <a:off x="731520" y="3794760"/>
            <a:ext cx="17830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1" i="0" lang="en-US" sz="2200" u="none" cap="none" strike="noStrike">
                <a:solidFill>
                  <a:srgbClr val="2C2C36"/>
                </a:solidFill>
                <a:latin typeface="Calibri"/>
                <a:ea typeface="Calibri"/>
                <a:cs typeface="Calibri"/>
                <a:sym typeface="Calibri"/>
              </a:rPr>
              <a:t>BASE</a:t>
            </a:r>
            <a:endParaRPr b="0" i="0" sz="2200" u="none" cap="none" strike="noStrike">
              <a:solidFill>
                <a:schemeClr val="dk1"/>
              </a:solidFill>
              <a:latin typeface="Calibri"/>
              <a:ea typeface="Calibri"/>
              <a:cs typeface="Calibri"/>
              <a:sym typeface="Calibri"/>
            </a:endParaRPr>
          </a:p>
        </p:txBody>
      </p:sp>
      <p:sp>
        <p:nvSpPr>
          <p:cNvPr id="425" name="Google Shape;425;p21"/>
          <p:cNvSpPr/>
          <p:nvPr/>
        </p:nvSpPr>
        <p:spPr>
          <a:xfrm>
            <a:off x="731520" y="4526280"/>
            <a:ext cx="365760" cy="4572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1"/>
          <p:cNvSpPr/>
          <p:nvPr/>
        </p:nvSpPr>
        <p:spPr>
          <a:xfrm>
            <a:off x="731520" y="4663440"/>
            <a:ext cx="1783080" cy="10972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1300"/>
              <a:buFont typeface="Calibri"/>
              <a:buNone/>
            </a:pPr>
            <a:r>
              <a:rPr b="0" i="1" lang="en-US" sz="1300" u="none" cap="none" strike="noStrike">
                <a:solidFill>
                  <a:srgbClr val="2C2C36"/>
                </a:solidFill>
                <a:latin typeface="Calibri"/>
                <a:ea typeface="Calibri"/>
                <a:cs typeface="Calibri"/>
                <a:sym typeface="Calibri"/>
              </a:rPr>
              <a:t>Raw AI capability.</a:t>
            </a:r>
            <a:endParaRPr b="0" i="0" sz="1300" u="none" cap="none" strike="noStrike">
              <a:solidFill>
                <a:schemeClr val="dk1"/>
              </a:solidFill>
              <a:latin typeface="Calibri"/>
              <a:ea typeface="Calibri"/>
              <a:cs typeface="Calibri"/>
              <a:sym typeface="Calibri"/>
            </a:endParaRPr>
          </a:p>
        </p:txBody>
      </p:sp>
      <p:sp>
        <p:nvSpPr>
          <p:cNvPr id="427" name="Google Shape;427;p21"/>
          <p:cNvSpPr/>
          <p:nvPr/>
        </p:nvSpPr>
        <p:spPr>
          <a:xfrm>
            <a:off x="2834640" y="3200400"/>
            <a:ext cx="2148840" cy="2651760"/>
          </a:xfrm>
          <a:prstGeom prst="rect">
            <a:avLst/>
          </a:prstGeom>
          <a:solidFill>
            <a:srgbClr val="F5F1E8"/>
          </a:solidFill>
          <a:ln cap="flat" cmpd="sng" w="12700">
            <a:solidFill>
              <a:srgbClr val="F5F1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1"/>
          <p:cNvSpPr/>
          <p:nvPr/>
        </p:nvSpPr>
        <p:spPr>
          <a:xfrm>
            <a:off x="3017520" y="3429000"/>
            <a:ext cx="178308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100"/>
              <a:buFont typeface="Calibri"/>
              <a:buNone/>
            </a:pPr>
            <a:r>
              <a:rPr b="1" i="0" lang="en-US" sz="1100" u="none" cap="none" strike="noStrike">
                <a:solidFill>
                  <a:srgbClr val="FF3E80"/>
                </a:solidFill>
                <a:latin typeface="Calibri"/>
                <a:ea typeface="Calibri"/>
                <a:cs typeface="Calibri"/>
                <a:sym typeface="Calibri"/>
              </a:rPr>
              <a:t>02</a:t>
            </a:r>
            <a:endParaRPr b="0" i="0" sz="1100" u="none" cap="none" strike="noStrike">
              <a:solidFill>
                <a:schemeClr val="dk1"/>
              </a:solidFill>
              <a:latin typeface="Calibri"/>
              <a:ea typeface="Calibri"/>
              <a:cs typeface="Calibri"/>
              <a:sym typeface="Calibri"/>
            </a:endParaRPr>
          </a:p>
        </p:txBody>
      </p:sp>
      <p:sp>
        <p:nvSpPr>
          <p:cNvPr id="429" name="Google Shape;429;p21"/>
          <p:cNvSpPr/>
          <p:nvPr/>
        </p:nvSpPr>
        <p:spPr>
          <a:xfrm>
            <a:off x="3017520" y="3794760"/>
            <a:ext cx="17830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1" i="0" lang="en-US" sz="2200" u="none" cap="none" strike="noStrike">
                <a:solidFill>
                  <a:srgbClr val="2C2C36"/>
                </a:solidFill>
                <a:latin typeface="Calibri"/>
                <a:ea typeface="Calibri"/>
                <a:cs typeface="Calibri"/>
                <a:sym typeface="Calibri"/>
              </a:rPr>
              <a:t>UPGRADE</a:t>
            </a:r>
            <a:endParaRPr b="0" i="0" sz="2200" u="none" cap="none" strike="noStrike">
              <a:solidFill>
                <a:schemeClr val="dk1"/>
              </a:solidFill>
              <a:latin typeface="Calibri"/>
              <a:ea typeface="Calibri"/>
              <a:cs typeface="Calibri"/>
              <a:sym typeface="Calibri"/>
            </a:endParaRPr>
          </a:p>
        </p:txBody>
      </p:sp>
      <p:sp>
        <p:nvSpPr>
          <p:cNvPr id="430" name="Google Shape;430;p21"/>
          <p:cNvSpPr/>
          <p:nvPr/>
        </p:nvSpPr>
        <p:spPr>
          <a:xfrm>
            <a:off x="3017520" y="4526280"/>
            <a:ext cx="365760" cy="4572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1"/>
          <p:cNvSpPr/>
          <p:nvPr/>
        </p:nvSpPr>
        <p:spPr>
          <a:xfrm>
            <a:off x="3017520" y="4663440"/>
            <a:ext cx="1783080" cy="10972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1300"/>
              <a:buFont typeface="Calibri"/>
              <a:buNone/>
            </a:pPr>
            <a:r>
              <a:rPr b="0" i="1" lang="en-US" sz="1300" u="none" cap="none" strike="noStrike">
                <a:solidFill>
                  <a:srgbClr val="2C2C36"/>
                </a:solidFill>
                <a:latin typeface="Calibri"/>
                <a:ea typeface="Calibri"/>
                <a:cs typeface="Calibri"/>
                <a:sym typeface="Calibri"/>
              </a:rPr>
              <a:t>Add knowledge, tools, memory.</a:t>
            </a:r>
            <a:endParaRPr b="0" i="0" sz="1300" u="none" cap="none" strike="noStrike">
              <a:solidFill>
                <a:schemeClr val="dk1"/>
              </a:solidFill>
              <a:latin typeface="Calibri"/>
              <a:ea typeface="Calibri"/>
              <a:cs typeface="Calibri"/>
              <a:sym typeface="Calibri"/>
            </a:endParaRPr>
          </a:p>
        </p:txBody>
      </p:sp>
      <p:sp>
        <p:nvSpPr>
          <p:cNvPr id="432" name="Google Shape;432;p21"/>
          <p:cNvSpPr/>
          <p:nvPr/>
        </p:nvSpPr>
        <p:spPr>
          <a:xfrm>
            <a:off x="5120640" y="3200400"/>
            <a:ext cx="2148840" cy="2651760"/>
          </a:xfrm>
          <a:prstGeom prst="rect">
            <a:avLst/>
          </a:prstGeom>
          <a:solidFill>
            <a:srgbClr val="F5F1E8"/>
          </a:solidFill>
          <a:ln cap="flat" cmpd="sng" w="12700">
            <a:solidFill>
              <a:srgbClr val="F5F1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1"/>
          <p:cNvSpPr/>
          <p:nvPr/>
        </p:nvSpPr>
        <p:spPr>
          <a:xfrm>
            <a:off x="5303520" y="3429000"/>
            <a:ext cx="178308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100"/>
              <a:buFont typeface="Calibri"/>
              <a:buNone/>
            </a:pPr>
            <a:r>
              <a:rPr b="1" i="0" lang="en-US" sz="1100" u="none" cap="none" strike="noStrike">
                <a:solidFill>
                  <a:srgbClr val="FF3E80"/>
                </a:solidFill>
                <a:latin typeface="Calibri"/>
                <a:ea typeface="Calibri"/>
                <a:cs typeface="Calibri"/>
                <a:sym typeface="Calibri"/>
              </a:rPr>
              <a:t>03</a:t>
            </a:r>
            <a:endParaRPr b="0" i="0" sz="1100" u="none" cap="none" strike="noStrike">
              <a:solidFill>
                <a:schemeClr val="dk1"/>
              </a:solidFill>
              <a:latin typeface="Calibri"/>
              <a:ea typeface="Calibri"/>
              <a:cs typeface="Calibri"/>
              <a:sym typeface="Calibri"/>
            </a:endParaRPr>
          </a:p>
        </p:txBody>
      </p:sp>
      <p:sp>
        <p:nvSpPr>
          <p:cNvPr id="434" name="Google Shape;434;p21"/>
          <p:cNvSpPr/>
          <p:nvPr/>
        </p:nvSpPr>
        <p:spPr>
          <a:xfrm>
            <a:off x="5303520" y="3794760"/>
            <a:ext cx="17830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1" i="0" lang="en-US" sz="2200" u="none" cap="none" strike="noStrike">
                <a:solidFill>
                  <a:srgbClr val="2C2C36"/>
                </a:solidFill>
                <a:latin typeface="Calibri"/>
                <a:ea typeface="Calibri"/>
                <a:cs typeface="Calibri"/>
                <a:sym typeface="Calibri"/>
              </a:rPr>
              <a:t>IMPROVE</a:t>
            </a:r>
            <a:endParaRPr b="0" i="0" sz="2200" u="none" cap="none" strike="noStrike">
              <a:solidFill>
                <a:schemeClr val="dk1"/>
              </a:solidFill>
              <a:latin typeface="Calibri"/>
              <a:ea typeface="Calibri"/>
              <a:cs typeface="Calibri"/>
              <a:sym typeface="Calibri"/>
            </a:endParaRPr>
          </a:p>
        </p:txBody>
      </p:sp>
      <p:sp>
        <p:nvSpPr>
          <p:cNvPr id="435" name="Google Shape;435;p21"/>
          <p:cNvSpPr/>
          <p:nvPr/>
        </p:nvSpPr>
        <p:spPr>
          <a:xfrm>
            <a:off x="5303520" y="4526280"/>
            <a:ext cx="365760" cy="4572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1"/>
          <p:cNvSpPr/>
          <p:nvPr/>
        </p:nvSpPr>
        <p:spPr>
          <a:xfrm>
            <a:off x="5303520" y="4663440"/>
            <a:ext cx="1783080" cy="10972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1300"/>
              <a:buFont typeface="Calibri"/>
              <a:buNone/>
            </a:pPr>
            <a:r>
              <a:rPr b="0" i="1" lang="en-US" sz="1300" u="none" cap="none" strike="noStrike">
                <a:solidFill>
                  <a:srgbClr val="2C2C36"/>
                </a:solidFill>
                <a:latin typeface="Calibri"/>
                <a:ea typeface="Calibri"/>
                <a:cs typeface="Calibri"/>
                <a:sym typeface="Calibri"/>
              </a:rPr>
              <a:t>Learn from feedback.</a:t>
            </a:r>
            <a:endParaRPr b="0" i="0" sz="1300" u="none" cap="none" strike="noStrike">
              <a:solidFill>
                <a:schemeClr val="dk1"/>
              </a:solidFill>
              <a:latin typeface="Calibri"/>
              <a:ea typeface="Calibri"/>
              <a:cs typeface="Calibri"/>
              <a:sym typeface="Calibri"/>
            </a:endParaRPr>
          </a:p>
        </p:txBody>
      </p:sp>
      <p:sp>
        <p:nvSpPr>
          <p:cNvPr id="437" name="Google Shape;437;p21"/>
          <p:cNvSpPr/>
          <p:nvPr/>
        </p:nvSpPr>
        <p:spPr>
          <a:xfrm>
            <a:off x="7406640" y="3200400"/>
            <a:ext cx="2148840" cy="2651760"/>
          </a:xfrm>
          <a:prstGeom prst="rect">
            <a:avLst/>
          </a:prstGeom>
          <a:solidFill>
            <a:srgbClr val="F5F1E8"/>
          </a:solidFill>
          <a:ln cap="flat" cmpd="sng" w="12700">
            <a:solidFill>
              <a:srgbClr val="F5F1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1"/>
          <p:cNvSpPr/>
          <p:nvPr/>
        </p:nvSpPr>
        <p:spPr>
          <a:xfrm>
            <a:off x="7589520" y="3429000"/>
            <a:ext cx="178308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100"/>
              <a:buFont typeface="Calibri"/>
              <a:buNone/>
            </a:pPr>
            <a:r>
              <a:rPr b="1" i="0" lang="en-US" sz="1100" u="none" cap="none" strike="noStrike">
                <a:solidFill>
                  <a:srgbClr val="FF3E80"/>
                </a:solidFill>
                <a:latin typeface="Calibri"/>
                <a:ea typeface="Calibri"/>
                <a:cs typeface="Calibri"/>
                <a:sym typeface="Calibri"/>
              </a:rPr>
              <a:t>04</a:t>
            </a:r>
            <a:endParaRPr b="0" i="0" sz="1100" u="none" cap="none" strike="noStrike">
              <a:solidFill>
                <a:schemeClr val="dk1"/>
              </a:solidFill>
              <a:latin typeface="Calibri"/>
              <a:ea typeface="Calibri"/>
              <a:cs typeface="Calibri"/>
              <a:sym typeface="Calibri"/>
            </a:endParaRPr>
          </a:p>
        </p:txBody>
      </p:sp>
      <p:sp>
        <p:nvSpPr>
          <p:cNvPr id="439" name="Google Shape;439;p21"/>
          <p:cNvSpPr/>
          <p:nvPr/>
        </p:nvSpPr>
        <p:spPr>
          <a:xfrm>
            <a:off x="7589520" y="3794760"/>
            <a:ext cx="17830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1" i="0" lang="en-US" sz="2200" u="none" cap="none" strike="noStrike">
                <a:solidFill>
                  <a:srgbClr val="2C2C36"/>
                </a:solidFill>
                <a:latin typeface="Calibri"/>
                <a:ea typeface="Calibri"/>
                <a:cs typeface="Calibri"/>
                <a:sym typeface="Calibri"/>
              </a:rPr>
              <a:t>LEAD</a:t>
            </a:r>
            <a:endParaRPr b="0" i="0" sz="2200" u="none" cap="none" strike="noStrike">
              <a:solidFill>
                <a:schemeClr val="dk1"/>
              </a:solidFill>
              <a:latin typeface="Calibri"/>
              <a:ea typeface="Calibri"/>
              <a:cs typeface="Calibri"/>
              <a:sym typeface="Calibri"/>
            </a:endParaRPr>
          </a:p>
        </p:txBody>
      </p:sp>
      <p:sp>
        <p:nvSpPr>
          <p:cNvPr id="440" name="Google Shape;440;p21"/>
          <p:cNvSpPr/>
          <p:nvPr/>
        </p:nvSpPr>
        <p:spPr>
          <a:xfrm>
            <a:off x="7589520" y="4526280"/>
            <a:ext cx="365760" cy="4572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1"/>
          <p:cNvSpPr/>
          <p:nvPr/>
        </p:nvSpPr>
        <p:spPr>
          <a:xfrm>
            <a:off x="7589520" y="4663440"/>
            <a:ext cx="1783080" cy="10972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1300"/>
              <a:buFont typeface="Calibri"/>
              <a:buNone/>
            </a:pPr>
            <a:r>
              <a:rPr b="0" i="1" lang="en-US" sz="1300" u="none" cap="none" strike="noStrike">
                <a:solidFill>
                  <a:srgbClr val="2C2C36"/>
                </a:solidFill>
                <a:latin typeface="Calibri"/>
                <a:ea typeface="Calibri"/>
                <a:cs typeface="Calibri"/>
                <a:sym typeface="Calibri"/>
              </a:rPr>
              <a:t>Goals and autonomy.</a:t>
            </a:r>
            <a:endParaRPr b="0" i="0" sz="1300" u="none" cap="none" strike="noStrike">
              <a:solidFill>
                <a:schemeClr val="dk1"/>
              </a:solidFill>
              <a:latin typeface="Calibri"/>
              <a:ea typeface="Calibri"/>
              <a:cs typeface="Calibri"/>
              <a:sym typeface="Calibri"/>
            </a:endParaRPr>
          </a:p>
        </p:txBody>
      </p:sp>
      <p:sp>
        <p:nvSpPr>
          <p:cNvPr id="442" name="Google Shape;442;p21"/>
          <p:cNvSpPr/>
          <p:nvPr/>
        </p:nvSpPr>
        <p:spPr>
          <a:xfrm>
            <a:off x="9692640" y="3200400"/>
            <a:ext cx="2148840" cy="2651760"/>
          </a:xfrm>
          <a:prstGeom prst="rect">
            <a:avLst/>
          </a:prstGeom>
          <a:solidFill>
            <a:srgbClr val="F5F1E8"/>
          </a:solidFill>
          <a:ln cap="flat" cmpd="sng" w="12700">
            <a:solidFill>
              <a:srgbClr val="F5F1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1"/>
          <p:cNvSpPr/>
          <p:nvPr/>
        </p:nvSpPr>
        <p:spPr>
          <a:xfrm>
            <a:off x="9875520" y="3429000"/>
            <a:ext cx="178308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100"/>
              <a:buFont typeface="Calibri"/>
              <a:buNone/>
            </a:pPr>
            <a:r>
              <a:rPr b="1" i="0" lang="en-US" sz="1100" u="none" cap="none" strike="noStrike">
                <a:solidFill>
                  <a:srgbClr val="FF3E80"/>
                </a:solidFill>
                <a:latin typeface="Calibri"/>
                <a:ea typeface="Calibri"/>
                <a:cs typeface="Calibri"/>
                <a:sym typeface="Calibri"/>
              </a:rPr>
              <a:t>05</a:t>
            </a:r>
            <a:endParaRPr b="0" i="0" sz="1100" u="none" cap="none" strike="noStrike">
              <a:solidFill>
                <a:schemeClr val="dk1"/>
              </a:solidFill>
              <a:latin typeface="Calibri"/>
              <a:ea typeface="Calibri"/>
              <a:cs typeface="Calibri"/>
              <a:sym typeface="Calibri"/>
            </a:endParaRPr>
          </a:p>
        </p:txBody>
      </p:sp>
      <p:sp>
        <p:nvSpPr>
          <p:cNvPr id="444" name="Google Shape;444;p21"/>
          <p:cNvSpPr/>
          <p:nvPr/>
        </p:nvSpPr>
        <p:spPr>
          <a:xfrm>
            <a:off x="9875520" y="3794760"/>
            <a:ext cx="17830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1" i="0" lang="en-US" sz="2200" u="none" cap="none" strike="noStrike">
                <a:solidFill>
                  <a:srgbClr val="2C2C36"/>
                </a:solidFill>
                <a:latin typeface="Calibri"/>
                <a:ea typeface="Calibri"/>
                <a:cs typeface="Calibri"/>
                <a:sym typeface="Calibri"/>
              </a:rPr>
              <a:t>DELEGATE</a:t>
            </a:r>
            <a:endParaRPr b="0" i="0" sz="2200" u="none" cap="none" strike="noStrike">
              <a:solidFill>
                <a:schemeClr val="dk1"/>
              </a:solidFill>
              <a:latin typeface="Calibri"/>
              <a:ea typeface="Calibri"/>
              <a:cs typeface="Calibri"/>
              <a:sym typeface="Calibri"/>
            </a:endParaRPr>
          </a:p>
        </p:txBody>
      </p:sp>
      <p:sp>
        <p:nvSpPr>
          <p:cNvPr id="445" name="Google Shape;445;p21"/>
          <p:cNvSpPr/>
          <p:nvPr/>
        </p:nvSpPr>
        <p:spPr>
          <a:xfrm>
            <a:off x="9875520" y="4526280"/>
            <a:ext cx="365760" cy="4572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1"/>
          <p:cNvSpPr/>
          <p:nvPr/>
        </p:nvSpPr>
        <p:spPr>
          <a:xfrm>
            <a:off x="9875520" y="4663440"/>
            <a:ext cx="1783080" cy="10972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1300"/>
              <a:buFont typeface="Calibri"/>
              <a:buNone/>
            </a:pPr>
            <a:r>
              <a:rPr b="0" i="1" lang="en-US" sz="1300" u="none" cap="none" strike="noStrike">
                <a:solidFill>
                  <a:srgbClr val="2C2C36"/>
                </a:solidFill>
                <a:latin typeface="Calibri"/>
                <a:ea typeface="Calibri"/>
                <a:cs typeface="Calibri"/>
                <a:sym typeface="Calibri"/>
              </a:rPr>
              <a:t>Multi-agent teams.</a:t>
            </a:r>
            <a:endParaRPr b="0" i="0" sz="1300" u="none" cap="none" strike="noStrike">
              <a:solidFill>
                <a:schemeClr val="dk1"/>
              </a:solidFill>
              <a:latin typeface="Calibri"/>
              <a:ea typeface="Calibri"/>
              <a:cs typeface="Calibri"/>
              <a:sym typeface="Calibri"/>
            </a:endParaRPr>
          </a:p>
        </p:txBody>
      </p:sp>
      <p:sp>
        <p:nvSpPr>
          <p:cNvPr id="447" name="Google Shape;447;p21"/>
          <p:cNvSpPr/>
          <p:nvPr/>
        </p:nvSpPr>
        <p:spPr>
          <a:xfrm>
            <a:off x="548640" y="6035040"/>
            <a:ext cx="10972800" cy="3200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3E80"/>
              </a:buClr>
              <a:buSzPts val="1600"/>
              <a:buFont typeface="Calibri"/>
              <a:buNone/>
            </a:pPr>
            <a:r>
              <a:rPr b="1" i="1" lang="en-US" sz="1600" u="none" cap="none" strike="noStrike">
                <a:solidFill>
                  <a:srgbClr val="FF3E80"/>
                </a:solidFill>
                <a:latin typeface="Calibri"/>
                <a:ea typeface="Calibri"/>
                <a:cs typeface="Calibri"/>
                <a:sym typeface="Calibri"/>
              </a:rPr>
              <a:t>Most teams stop at BASE. The winners climb.</a:t>
            </a:r>
            <a:endParaRPr b="0" i="0" sz="1600" u="none" cap="none" strike="noStrike">
              <a:solidFill>
                <a:schemeClr val="dk1"/>
              </a:solidFill>
              <a:latin typeface="Calibri"/>
              <a:ea typeface="Calibri"/>
              <a:cs typeface="Calibri"/>
              <a:sym typeface="Calibri"/>
            </a:endParaRPr>
          </a:p>
        </p:txBody>
      </p:sp>
      <p:sp>
        <p:nvSpPr>
          <p:cNvPr id="448" name="Google Shape;448;p21"/>
          <p:cNvSpPr/>
          <p:nvPr/>
        </p:nvSpPr>
        <p:spPr>
          <a:xfrm>
            <a:off x="548640" y="6446520"/>
            <a:ext cx="54864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C8C0B0"/>
              </a:buClr>
              <a:buSzPts val="1000"/>
              <a:buFont typeface="Calibri"/>
              <a:buNone/>
            </a:pPr>
            <a:r>
              <a:rPr b="0" i="1" lang="en-US" sz="1000" u="none" cap="none" strike="noStrike">
                <a:solidFill>
                  <a:srgbClr val="C8C0B0"/>
                </a:solidFill>
                <a:latin typeface="Calibri"/>
                <a:ea typeface="Calibri"/>
                <a:cs typeface="Calibri"/>
                <a:sym typeface="Calibri"/>
              </a:rPr>
              <a:t>Source: Reforge</a:t>
            </a:r>
            <a:endParaRPr b="0" i="0" sz="1000" u="none" cap="none" strike="noStrike">
              <a:solidFill>
                <a:schemeClr val="dk1"/>
              </a:solidFill>
              <a:latin typeface="Calibri"/>
              <a:ea typeface="Calibri"/>
              <a:cs typeface="Calibri"/>
              <a:sym typeface="Calibri"/>
            </a:endParaRPr>
          </a:p>
        </p:txBody>
      </p:sp>
      <p:sp>
        <p:nvSpPr>
          <p:cNvPr id="449" name="Google Shape;449;p21"/>
          <p:cNvSpPr/>
          <p:nvPr/>
        </p:nvSpPr>
        <p:spPr>
          <a:xfrm>
            <a:off x="11338560" y="6446520"/>
            <a:ext cx="54864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C8C0B0"/>
              </a:buClr>
              <a:buSzPts val="1100"/>
              <a:buFont typeface="Calibri"/>
              <a:buNone/>
            </a:pPr>
            <a:r>
              <a:rPr b="0" i="0" lang="en-US" sz="1100" u="none" cap="none" strike="noStrike">
                <a:solidFill>
                  <a:srgbClr val="C8C0B0"/>
                </a:solidFill>
                <a:latin typeface="Calibri"/>
                <a:ea typeface="Calibri"/>
                <a:cs typeface="Calibri"/>
                <a:sym typeface="Calibri"/>
              </a:rPr>
              <a:t>18</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1E8"/>
        </a:solidFill>
      </p:bgPr>
    </p:bg>
    <p:spTree>
      <p:nvGrpSpPr>
        <p:cNvPr id="454" name="Shape 454"/>
        <p:cNvGrpSpPr/>
        <p:nvPr/>
      </p:nvGrpSpPr>
      <p:grpSpPr>
        <a:xfrm>
          <a:off x="0" y="0"/>
          <a:ext cx="0" cy="0"/>
          <a:chOff x="0" y="0"/>
          <a:chExt cx="0" cy="0"/>
        </a:xfrm>
      </p:grpSpPr>
      <p:sp>
        <p:nvSpPr>
          <p:cNvPr id="455" name="Google Shape;455;p22"/>
          <p:cNvSpPr/>
          <p:nvPr/>
        </p:nvSpPr>
        <p:spPr>
          <a:xfrm>
            <a:off x="548640" y="411480"/>
            <a:ext cx="91440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3E80"/>
              </a:buClr>
              <a:buSzPts val="1400"/>
              <a:buFont typeface="Calibri"/>
              <a:buNone/>
            </a:pPr>
            <a:r>
              <a:rPr b="1" i="0" lang="en-US" sz="1400" u="none" cap="none" strike="noStrike">
                <a:solidFill>
                  <a:srgbClr val="FF3E80"/>
                </a:solidFill>
                <a:latin typeface="Calibri"/>
                <a:ea typeface="Calibri"/>
                <a:cs typeface="Calibri"/>
                <a:sym typeface="Calibri"/>
              </a:rPr>
              <a:t>BUILD × MARKETING</a:t>
            </a:r>
            <a:endParaRPr b="0" i="0" sz="1400" u="none" cap="none" strike="noStrike">
              <a:solidFill>
                <a:schemeClr val="dk1"/>
              </a:solidFill>
              <a:latin typeface="Calibri"/>
              <a:ea typeface="Calibri"/>
              <a:cs typeface="Calibri"/>
              <a:sym typeface="Calibri"/>
            </a:endParaRPr>
          </a:p>
        </p:txBody>
      </p:sp>
      <p:sp>
        <p:nvSpPr>
          <p:cNvPr id="456" name="Google Shape;456;p22"/>
          <p:cNvSpPr/>
          <p:nvPr/>
        </p:nvSpPr>
        <p:spPr>
          <a:xfrm>
            <a:off x="548640" y="868680"/>
            <a:ext cx="109728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3800"/>
              <a:buFont typeface="Calibri"/>
              <a:buNone/>
            </a:pPr>
            <a:r>
              <a:rPr b="0" i="0" lang="en-US" sz="3800" u="none" cap="none" strike="noStrike">
                <a:solidFill>
                  <a:srgbClr val="2C2C36"/>
                </a:solidFill>
                <a:latin typeface="Calibri"/>
                <a:ea typeface="Calibri"/>
                <a:cs typeface="Calibri"/>
                <a:sym typeface="Calibri"/>
              </a:rPr>
              <a:t>What each layer</a:t>
            </a:r>
            <a:endParaRPr b="0" i="0" sz="3800" u="none" cap="none" strike="noStrike">
              <a:solidFill>
                <a:schemeClr val="dk1"/>
              </a:solidFill>
              <a:latin typeface="Calibri"/>
              <a:ea typeface="Calibri"/>
              <a:cs typeface="Calibri"/>
              <a:sym typeface="Calibri"/>
            </a:endParaRPr>
          </a:p>
        </p:txBody>
      </p:sp>
      <p:sp>
        <p:nvSpPr>
          <p:cNvPr id="457" name="Google Shape;457;p22"/>
          <p:cNvSpPr/>
          <p:nvPr/>
        </p:nvSpPr>
        <p:spPr>
          <a:xfrm>
            <a:off x="548640" y="1645920"/>
            <a:ext cx="109728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3800"/>
              <a:buFont typeface="Calibri"/>
              <a:buNone/>
            </a:pPr>
            <a:r>
              <a:rPr b="1" i="0" lang="en-US" sz="3800" u="none" cap="none" strike="noStrike">
                <a:solidFill>
                  <a:srgbClr val="2C2C36"/>
                </a:solidFill>
                <a:latin typeface="Calibri"/>
                <a:ea typeface="Calibri"/>
                <a:cs typeface="Calibri"/>
                <a:sym typeface="Calibri"/>
              </a:rPr>
              <a:t>looks like in marketing.</a:t>
            </a:r>
            <a:endParaRPr b="0" i="0" sz="3800" u="none" cap="none" strike="noStrike">
              <a:solidFill>
                <a:schemeClr val="dk1"/>
              </a:solidFill>
              <a:latin typeface="Calibri"/>
              <a:ea typeface="Calibri"/>
              <a:cs typeface="Calibri"/>
              <a:sym typeface="Calibri"/>
            </a:endParaRPr>
          </a:p>
        </p:txBody>
      </p:sp>
      <p:sp>
        <p:nvSpPr>
          <p:cNvPr id="458" name="Google Shape;458;p22"/>
          <p:cNvSpPr/>
          <p:nvPr/>
        </p:nvSpPr>
        <p:spPr>
          <a:xfrm>
            <a:off x="548640" y="2788920"/>
            <a:ext cx="91440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3200"/>
              <a:buFont typeface="Calibri"/>
              <a:buNone/>
            </a:pPr>
            <a:r>
              <a:rPr b="1" i="1" lang="en-US" sz="3200" u="none" cap="none" strike="noStrike">
                <a:solidFill>
                  <a:srgbClr val="FF3E80"/>
                </a:solidFill>
                <a:latin typeface="Calibri"/>
                <a:ea typeface="Calibri"/>
                <a:cs typeface="Calibri"/>
                <a:sym typeface="Calibri"/>
              </a:rPr>
              <a:t>01</a:t>
            </a:r>
            <a:endParaRPr b="0" i="0" sz="3200" u="none" cap="none" strike="noStrike">
              <a:solidFill>
                <a:schemeClr val="dk1"/>
              </a:solidFill>
              <a:latin typeface="Calibri"/>
              <a:ea typeface="Calibri"/>
              <a:cs typeface="Calibri"/>
              <a:sym typeface="Calibri"/>
            </a:endParaRPr>
          </a:p>
        </p:txBody>
      </p:sp>
      <p:sp>
        <p:nvSpPr>
          <p:cNvPr id="459" name="Google Shape;459;p22"/>
          <p:cNvSpPr/>
          <p:nvPr/>
        </p:nvSpPr>
        <p:spPr>
          <a:xfrm>
            <a:off x="1645920" y="2788920"/>
            <a:ext cx="228600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1" i="0" lang="en-US" sz="2200" u="none" cap="none" strike="noStrike">
                <a:solidFill>
                  <a:srgbClr val="2C2C36"/>
                </a:solidFill>
                <a:latin typeface="Calibri"/>
                <a:ea typeface="Calibri"/>
                <a:cs typeface="Calibri"/>
                <a:sym typeface="Calibri"/>
              </a:rPr>
              <a:t>BASE</a:t>
            </a:r>
            <a:endParaRPr b="0" i="0" sz="2200" u="none" cap="none" strike="noStrike">
              <a:solidFill>
                <a:schemeClr val="dk1"/>
              </a:solidFill>
              <a:latin typeface="Calibri"/>
              <a:ea typeface="Calibri"/>
              <a:cs typeface="Calibri"/>
              <a:sym typeface="Calibri"/>
            </a:endParaRPr>
          </a:p>
        </p:txBody>
      </p:sp>
      <p:sp>
        <p:nvSpPr>
          <p:cNvPr id="460" name="Google Shape;460;p22"/>
          <p:cNvSpPr/>
          <p:nvPr/>
        </p:nvSpPr>
        <p:spPr>
          <a:xfrm>
            <a:off x="4206240" y="2788920"/>
            <a:ext cx="740664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0" i="1" lang="en-US" sz="2200" u="none" cap="none" strike="noStrike">
                <a:solidFill>
                  <a:srgbClr val="2C2C36"/>
                </a:solidFill>
                <a:latin typeface="Calibri"/>
                <a:ea typeface="Calibri"/>
                <a:cs typeface="Calibri"/>
                <a:sym typeface="Calibri"/>
              </a:rPr>
              <a:t>Generic AI captions.</a:t>
            </a:r>
            <a:endParaRPr b="0" i="0" sz="2200" u="none" cap="none" strike="noStrike">
              <a:solidFill>
                <a:schemeClr val="dk1"/>
              </a:solidFill>
              <a:latin typeface="Calibri"/>
              <a:ea typeface="Calibri"/>
              <a:cs typeface="Calibri"/>
              <a:sym typeface="Calibri"/>
            </a:endParaRPr>
          </a:p>
        </p:txBody>
      </p:sp>
      <p:sp>
        <p:nvSpPr>
          <p:cNvPr id="461" name="Google Shape;461;p22"/>
          <p:cNvSpPr/>
          <p:nvPr/>
        </p:nvSpPr>
        <p:spPr>
          <a:xfrm>
            <a:off x="548640" y="3364992"/>
            <a:ext cx="11064240" cy="9144"/>
          </a:xfrm>
          <a:prstGeom prst="rect">
            <a:avLst/>
          </a:prstGeom>
          <a:solidFill>
            <a:srgbClr val="D8D2C5"/>
          </a:solidFill>
          <a:ln cap="flat" cmpd="sng" w="12700">
            <a:solidFill>
              <a:srgbClr val="D8D2C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2"/>
          <p:cNvSpPr/>
          <p:nvPr/>
        </p:nvSpPr>
        <p:spPr>
          <a:xfrm>
            <a:off x="548640" y="3447288"/>
            <a:ext cx="91440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3200"/>
              <a:buFont typeface="Calibri"/>
              <a:buNone/>
            </a:pPr>
            <a:r>
              <a:rPr b="1" i="1" lang="en-US" sz="3200" u="none" cap="none" strike="noStrike">
                <a:solidFill>
                  <a:srgbClr val="FF3E80"/>
                </a:solidFill>
                <a:latin typeface="Calibri"/>
                <a:ea typeface="Calibri"/>
                <a:cs typeface="Calibri"/>
                <a:sym typeface="Calibri"/>
              </a:rPr>
              <a:t>02</a:t>
            </a:r>
            <a:endParaRPr b="0" i="0" sz="3200" u="none" cap="none" strike="noStrike">
              <a:solidFill>
                <a:schemeClr val="dk1"/>
              </a:solidFill>
              <a:latin typeface="Calibri"/>
              <a:ea typeface="Calibri"/>
              <a:cs typeface="Calibri"/>
              <a:sym typeface="Calibri"/>
            </a:endParaRPr>
          </a:p>
        </p:txBody>
      </p:sp>
      <p:sp>
        <p:nvSpPr>
          <p:cNvPr id="463" name="Google Shape;463;p22"/>
          <p:cNvSpPr/>
          <p:nvPr/>
        </p:nvSpPr>
        <p:spPr>
          <a:xfrm>
            <a:off x="1645920" y="3447288"/>
            <a:ext cx="228600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1" i="0" lang="en-US" sz="2200" u="none" cap="none" strike="noStrike">
                <a:solidFill>
                  <a:srgbClr val="2C2C36"/>
                </a:solidFill>
                <a:latin typeface="Calibri"/>
                <a:ea typeface="Calibri"/>
                <a:cs typeface="Calibri"/>
                <a:sym typeface="Calibri"/>
              </a:rPr>
              <a:t>UPGRADE</a:t>
            </a:r>
            <a:endParaRPr b="0" i="0" sz="2200" u="none" cap="none" strike="noStrike">
              <a:solidFill>
                <a:schemeClr val="dk1"/>
              </a:solidFill>
              <a:latin typeface="Calibri"/>
              <a:ea typeface="Calibri"/>
              <a:cs typeface="Calibri"/>
              <a:sym typeface="Calibri"/>
            </a:endParaRPr>
          </a:p>
        </p:txBody>
      </p:sp>
      <p:sp>
        <p:nvSpPr>
          <p:cNvPr id="464" name="Google Shape;464;p22"/>
          <p:cNvSpPr/>
          <p:nvPr/>
        </p:nvSpPr>
        <p:spPr>
          <a:xfrm>
            <a:off x="4206240" y="3447288"/>
            <a:ext cx="740664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0" i="1" lang="en-US" sz="2200" u="none" cap="none" strike="noStrike">
                <a:solidFill>
                  <a:srgbClr val="2C2C36"/>
                </a:solidFill>
                <a:latin typeface="Calibri"/>
                <a:ea typeface="Calibri"/>
                <a:cs typeface="Calibri"/>
                <a:sym typeface="Calibri"/>
              </a:rPr>
              <a:t>Brand voice + customer data.</a:t>
            </a:r>
            <a:endParaRPr b="0" i="0" sz="2200" u="none" cap="none" strike="noStrike">
              <a:solidFill>
                <a:schemeClr val="dk1"/>
              </a:solidFill>
              <a:latin typeface="Calibri"/>
              <a:ea typeface="Calibri"/>
              <a:cs typeface="Calibri"/>
              <a:sym typeface="Calibri"/>
            </a:endParaRPr>
          </a:p>
        </p:txBody>
      </p:sp>
      <p:sp>
        <p:nvSpPr>
          <p:cNvPr id="465" name="Google Shape;465;p22"/>
          <p:cNvSpPr/>
          <p:nvPr/>
        </p:nvSpPr>
        <p:spPr>
          <a:xfrm>
            <a:off x="548640" y="4023360"/>
            <a:ext cx="11064240" cy="9144"/>
          </a:xfrm>
          <a:prstGeom prst="rect">
            <a:avLst/>
          </a:prstGeom>
          <a:solidFill>
            <a:srgbClr val="D8D2C5"/>
          </a:solidFill>
          <a:ln cap="flat" cmpd="sng" w="12700">
            <a:solidFill>
              <a:srgbClr val="D8D2C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2"/>
          <p:cNvSpPr/>
          <p:nvPr/>
        </p:nvSpPr>
        <p:spPr>
          <a:xfrm>
            <a:off x="548640" y="4105656"/>
            <a:ext cx="91440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3200"/>
              <a:buFont typeface="Calibri"/>
              <a:buNone/>
            </a:pPr>
            <a:r>
              <a:rPr b="1" i="1" lang="en-US" sz="3200" u="none" cap="none" strike="noStrike">
                <a:solidFill>
                  <a:srgbClr val="FF3E80"/>
                </a:solidFill>
                <a:latin typeface="Calibri"/>
                <a:ea typeface="Calibri"/>
                <a:cs typeface="Calibri"/>
                <a:sym typeface="Calibri"/>
              </a:rPr>
              <a:t>03</a:t>
            </a:r>
            <a:endParaRPr b="0" i="0" sz="3200" u="none" cap="none" strike="noStrike">
              <a:solidFill>
                <a:schemeClr val="dk1"/>
              </a:solidFill>
              <a:latin typeface="Calibri"/>
              <a:ea typeface="Calibri"/>
              <a:cs typeface="Calibri"/>
              <a:sym typeface="Calibri"/>
            </a:endParaRPr>
          </a:p>
        </p:txBody>
      </p:sp>
      <p:sp>
        <p:nvSpPr>
          <p:cNvPr id="467" name="Google Shape;467;p22"/>
          <p:cNvSpPr/>
          <p:nvPr/>
        </p:nvSpPr>
        <p:spPr>
          <a:xfrm>
            <a:off x="1645920" y="4105656"/>
            <a:ext cx="228600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1" i="0" lang="en-US" sz="2200" u="none" cap="none" strike="noStrike">
                <a:solidFill>
                  <a:srgbClr val="2C2C36"/>
                </a:solidFill>
                <a:latin typeface="Calibri"/>
                <a:ea typeface="Calibri"/>
                <a:cs typeface="Calibri"/>
                <a:sym typeface="Calibri"/>
              </a:rPr>
              <a:t>IMPROVE</a:t>
            </a:r>
            <a:endParaRPr b="0" i="0" sz="2200" u="none" cap="none" strike="noStrike">
              <a:solidFill>
                <a:schemeClr val="dk1"/>
              </a:solidFill>
              <a:latin typeface="Calibri"/>
              <a:ea typeface="Calibri"/>
              <a:cs typeface="Calibri"/>
              <a:sym typeface="Calibri"/>
            </a:endParaRPr>
          </a:p>
        </p:txBody>
      </p:sp>
      <p:sp>
        <p:nvSpPr>
          <p:cNvPr id="468" name="Google Shape;468;p22"/>
          <p:cNvSpPr/>
          <p:nvPr/>
        </p:nvSpPr>
        <p:spPr>
          <a:xfrm>
            <a:off x="4206240" y="4105656"/>
            <a:ext cx="740664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0" i="1" lang="en-US" sz="2200" u="none" cap="none" strike="noStrike">
                <a:solidFill>
                  <a:srgbClr val="2C2C36"/>
                </a:solidFill>
                <a:latin typeface="Calibri"/>
                <a:ea typeface="Calibri"/>
                <a:cs typeface="Calibri"/>
                <a:sym typeface="Calibri"/>
              </a:rPr>
              <a:t>Track CTR. AI gets sharper.</a:t>
            </a:r>
            <a:endParaRPr b="0" i="0" sz="2200" u="none" cap="none" strike="noStrike">
              <a:solidFill>
                <a:schemeClr val="dk1"/>
              </a:solidFill>
              <a:latin typeface="Calibri"/>
              <a:ea typeface="Calibri"/>
              <a:cs typeface="Calibri"/>
              <a:sym typeface="Calibri"/>
            </a:endParaRPr>
          </a:p>
        </p:txBody>
      </p:sp>
      <p:sp>
        <p:nvSpPr>
          <p:cNvPr id="469" name="Google Shape;469;p22"/>
          <p:cNvSpPr/>
          <p:nvPr/>
        </p:nvSpPr>
        <p:spPr>
          <a:xfrm>
            <a:off x="548640" y="4681728"/>
            <a:ext cx="11064240" cy="9144"/>
          </a:xfrm>
          <a:prstGeom prst="rect">
            <a:avLst/>
          </a:prstGeom>
          <a:solidFill>
            <a:srgbClr val="D8D2C5"/>
          </a:solidFill>
          <a:ln cap="flat" cmpd="sng" w="12700">
            <a:solidFill>
              <a:srgbClr val="D8D2C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2"/>
          <p:cNvSpPr/>
          <p:nvPr/>
        </p:nvSpPr>
        <p:spPr>
          <a:xfrm>
            <a:off x="548640" y="4764024"/>
            <a:ext cx="91440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3200"/>
              <a:buFont typeface="Calibri"/>
              <a:buNone/>
            </a:pPr>
            <a:r>
              <a:rPr b="1" i="1" lang="en-US" sz="3200" u="none" cap="none" strike="noStrike">
                <a:solidFill>
                  <a:srgbClr val="FF3E80"/>
                </a:solidFill>
                <a:latin typeface="Calibri"/>
                <a:ea typeface="Calibri"/>
                <a:cs typeface="Calibri"/>
                <a:sym typeface="Calibri"/>
              </a:rPr>
              <a:t>04</a:t>
            </a:r>
            <a:endParaRPr b="0" i="0" sz="3200" u="none" cap="none" strike="noStrike">
              <a:solidFill>
                <a:schemeClr val="dk1"/>
              </a:solidFill>
              <a:latin typeface="Calibri"/>
              <a:ea typeface="Calibri"/>
              <a:cs typeface="Calibri"/>
              <a:sym typeface="Calibri"/>
            </a:endParaRPr>
          </a:p>
        </p:txBody>
      </p:sp>
      <p:sp>
        <p:nvSpPr>
          <p:cNvPr id="471" name="Google Shape;471;p22"/>
          <p:cNvSpPr/>
          <p:nvPr/>
        </p:nvSpPr>
        <p:spPr>
          <a:xfrm>
            <a:off x="1645920" y="4764024"/>
            <a:ext cx="228600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1" i="0" lang="en-US" sz="2200" u="none" cap="none" strike="noStrike">
                <a:solidFill>
                  <a:srgbClr val="2C2C36"/>
                </a:solidFill>
                <a:latin typeface="Calibri"/>
                <a:ea typeface="Calibri"/>
                <a:cs typeface="Calibri"/>
                <a:sym typeface="Calibri"/>
              </a:rPr>
              <a:t>LEAD</a:t>
            </a:r>
            <a:endParaRPr b="0" i="0" sz="2200" u="none" cap="none" strike="noStrike">
              <a:solidFill>
                <a:schemeClr val="dk1"/>
              </a:solidFill>
              <a:latin typeface="Calibri"/>
              <a:ea typeface="Calibri"/>
              <a:cs typeface="Calibri"/>
              <a:sym typeface="Calibri"/>
            </a:endParaRPr>
          </a:p>
        </p:txBody>
      </p:sp>
      <p:sp>
        <p:nvSpPr>
          <p:cNvPr id="472" name="Google Shape;472;p22"/>
          <p:cNvSpPr/>
          <p:nvPr/>
        </p:nvSpPr>
        <p:spPr>
          <a:xfrm>
            <a:off x="4206240" y="4764024"/>
            <a:ext cx="740664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0" i="1" lang="en-US" sz="2200" u="none" cap="none" strike="noStrike">
                <a:solidFill>
                  <a:srgbClr val="2C2C36"/>
                </a:solidFill>
                <a:latin typeface="Calibri"/>
                <a:ea typeface="Calibri"/>
                <a:cs typeface="Calibri"/>
                <a:sym typeface="Calibri"/>
              </a:rPr>
              <a:t>AI plans the whole campaign.</a:t>
            </a:r>
            <a:endParaRPr b="0" i="0" sz="2200" u="none" cap="none" strike="noStrike">
              <a:solidFill>
                <a:schemeClr val="dk1"/>
              </a:solidFill>
              <a:latin typeface="Calibri"/>
              <a:ea typeface="Calibri"/>
              <a:cs typeface="Calibri"/>
              <a:sym typeface="Calibri"/>
            </a:endParaRPr>
          </a:p>
        </p:txBody>
      </p:sp>
      <p:sp>
        <p:nvSpPr>
          <p:cNvPr id="473" name="Google Shape;473;p22"/>
          <p:cNvSpPr/>
          <p:nvPr/>
        </p:nvSpPr>
        <p:spPr>
          <a:xfrm>
            <a:off x="548640" y="5340096"/>
            <a:ext cx="11064240" cy="9144"/>
          </a:xfrm>
          <a:prstGeom prst="rect">
            <a:avLst/>
          </a:prstGeom>
          <a:solidFill>
            <a:srgbClr val="D8D2C5"/>
          </a:solidFill>
          <a:ln cap="flat" cmpd="sng" w="12700">
            <a:solidFill>
              <a:srgbClr val="D8D2C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2"/>
          <p:cNvSpPr/>
          <p:nvPr/>
        </p:nvSpPr>
        <p:spPr>
          <a:xfrm>
            <a:off x="548640" y="5422392"/>
            <a:ext cx="91440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3200"/>
              <a:buFont typeface="Calibri"/>
              <a:buNone/>
            </a:pPr>
            <a:r>
              <a:rPr b="1" i="1" lang="en-US" sz="3200" u="none" cap="none" strike="noStrike">
                <a:solidFill>
                  <a:srgbClr val="FF3E80"/>
                </a:solidFill>
                <a:latin typeface="Calibri"/>
                <a:ea typeface="Calibri"/>
                <a:cs typeface="Calibri"/>
                <a:sym typeface="Calibri"/>
              </a:rPr>
              <a:t>05</a:t>
            </a:r>
            <a:endParaRPr b="0" i="0" sz="3200" u="none" cap="none" strike="noStrike">
              <a:solidFill>
                <a:schemeClr val="dk1"/>
              </a:solidFill>
              <a:latin typeface="Calibri"/>
              <a:ea typeface="Calibri"/>
              <a:cs typeface="Calibri"/>
              <a:sym typeface="Calibri"/>
            </a:endParaRPr>
          </a:p>
        </p:txBody>
      </p:sp>
      <p:sp>
        <p:nvSpPr>
          <p:cNvPr id="475" name="Google Shape;475;p22"/>
          <p:cNvSpPr/>
          <p:nvPr/>
        </p:nvSpPr>
        <p:spPr>
          <a:xfrm>
            <a:off x="1645920" y="5422392"/>
            <a:ext cx="228600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1" i="0" lang="en-US" sz="2200" u="none" cap="none" strike="noStrike">
                <a:solidFill>
                  <a:srgbClr val="2C2C36"/>
                </a:solidFill>
                <a:latin typeface="Calibri"/>
                <a:ea typeface="Calibri"/>
                <a:cs typeface="Calibri"/>
                <a:sym typeface="Calibri"/>
              </a:rPr>
              <a:t>DELEGATE</a:t>
            </a:r>
            <a:endParaRPr b="0" i="0" sz="2200" u="none" cap="none" strike="noStrike">
              <a:solidFill>
                <a:schemeClr val="dk1"/>
              </a:solidFill>
              <a:latin typeface="Calibri"/>
              <a:ea typeface="Calibri"/>
              <a:cs typeface="Calibri"/>
              <a:sym typeface="Calibri"/>
            </a:endParaRPr>
          </a:p>
        </p:txBody>
      </p:sp>
      <p:sp>
        <p:nvSpPr>
          <p:cNvPr id="476" name="Google Shape;476;p22"/>
          <p:cNvSpPr/>
          <p:nvPr/>
        </p:nvSpPr>
        <p:spPr>
          <a:xfrm>
            <a:off x="4206240" y="5422392"/>
            <a:ext cx="740664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200"/>
              <a:buFont typeface="Calibri"/>
              <a:buNone/>
            </a:pPr>
            <a:r>
              <a:rPr b="0" i="1" lang="en-US" sz="2200" u="none" cap="none" strike="noStrike">
                <a:solidFill>
                  <a:srgbClr val="2C2C36"/>
                </a:solidFill>
                <a:latin typeface="Calibri"/>
                <a:ea typeface="Calibri"/>
                <a:cs typeface="Calibri"/>
                <a:sym typeface="Calibri"/>
              </a:rPr>
              <a:t>AI team: research + content + ads.</a:t>
            </a:r>
            <a:endParaRPr b="0" i="0" sz="2200" u="none" cap="none" strike="noStrike">
              <a:solidFill>
                <a:schemeClr val="dk1"/>
              </a:solidFill>
              <a:latin typeface="Calibri"/>
              <a:ea typeface="Calibri"/>
              <a:cs typeface="Calibri"/>
              <a:sym typeface="Calibri"/>
            </a:endParaRPr>
          </a:p>
        </p:txBody>
      </p:sp>
      <p:sp>
        <p:nvSpPr>
          <p:cNvPr id="477" name="Google Shape;477;p22"/>
          <p:cNvSpPr/>
          <p:nvPr/>
        </p:nvSpPr>
        <p:spPr>
          <a:xfrm>
            <a:off x="548640" y="6446520"/>
            <a:ext cx="54864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B6B6B"/>
              </a:buClr>
              <a:buSzPts val="1000"/>
              <a:buFont typeface="Calibri"/>
              <a:buNone/>
            </a:pPr>
            <a:r>
              <a:rPr b="0" i="1" lang="en-US" sz="1000" u="none" cap="none" strike="noStrike">
                <a:solidFill>
                  <a:srgbClr val="6B6B6B"/>
                </a:solidFill>
                <a:latin typeface="Calibri"/>
                <a:ea typeface="Calibri"/>
                <a:cs typeface="Calibri"/>
                <a:sym typeface="Calibri"/>
              </a:rPr>
              <a:t>Framework: Reforge  ·  Examples by Z. Bashir</a:t>
            </a:r>
            <a:endParaRPr b="0" i="0" sz="1000" u="none" cap="none" strike="noStrike">
              <a:solidFill>
                <a:schemeClr val="dk1"/>
              </a:solidFill>
              <a:latin typeface="Calibri"/>
              <a:ea typeface="Calibri"/>
              <a:cs typeface="Calibri"/>
              <a:sym typeface="Calibri"/>
            </a:endParaRPr>
          </a:p>
        </p:txBody>
      </p:sp>
      <p:sp>
        <p:nvSpPr>
          <p:cNvPr id="478" name="Google Shape;478;p22"/>
          <p:cNvSpPr/>
          <p:nvPr/>
        </p:nvSpPr>
        <p:spPr>
          <a:xfrm>
            <a:off x="11338560" y="6446520"/>
            <a:ext cx="54864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B6B6B"/>
              </a:buClr>
              <a:buSzPts val="1100"/>
              <a:buFont typeface="Calibri"/>
              <a:buNone/>
            </a:pPr>
            <a:r>
              <a:rPr b="0" i="0" lang="en-US" sz="1100" u="none" cap="none" strike="noStrike">
                <a:solidFill>
                  <a:srgbClr val="6B6B6B"/>
                </a:solidFill>
                <a:latin typeface="Calibri"/>
                <a:ea typeface="Calibri"/>
                <a:cs typeface="Calibri"/>
                <a:sym typeface="Calibri"/>
              </a:rPr>
              <a:t>19</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C2C36"/>
        </a:solidFill>
      </p:bgPr>
    </p:bg>
    <p:spTree>
      <p:nvGrpSpPr>
        <p:cNvPr id="483" name="Shape 483"/>
        <p:cNvGrpSpPr/>
        <p:nvPr/>
      </p:nvGrpSpPr>
      <p:grpSpPr>
        <a:xfrm>
          <a:off x="0" y="0"/>
          <a:ext cx="0" cy="0"/>
          <a:chOff x="0" y="0"/>
          <a:chExt cx="0" cy="0"/>
        </a:xfrm>
      </p:grpSpPr>
      <p:sp>
        <p:nvSpPr>
          <p:cNvPr id="484" name="Google Shape;484;p23"/>
          <p:cNvSpPr/>
          <p:nvPr/>
        </p:nvSpPr>
        <p:spPr>
          <a:xfrm>
            <a:off x="548640" y="411480"/>
            <a:ext cx="91440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5F1E8"/>
              </a:buClr>
              <a:buSzPts val="1400"/>
              <a:buFont typeface="Calibri"/>
              <a:buNone/>
            </a:pPr>
            <a:r>
              <a:rPr b="1" i="0" lang="en-US" sz="1400" u="none" cap="none" strike="noStrike">
                <a:solidFill>
                  <a:srgbClr val="F5F1E8"/>
                </a:solidFill>
                <a:latin typeface="Calibri"/>
                <a:ea typeface="Calibri"/>
                <a:cs typeface="Calibri"/>
                <a:sym typeface="Calibri"/>
              </a:rPr>
              <a:t>THE HONEST TRUTH</a:t>
            </a:r>
            <a:endParaRPr b="0" i="0" sz="1400" u="none" cap="none" strike="noStrike">
              <a:solidFill>
                <a:schemeClr val="dk1"/>
              </a:solidFill>
              <a:latin typeface="Calibri"/>
              <a:ea typeface="Calibri"/>
              <a:cs typeface="Calibri"/>
              <a:sym typeface="Calibri"/>
            </a:endParaRPr>
          </a:p>
        </p:txBody>
      </p:sp>
      <p:sp>
        <p:nvSpPr>
          <p:cNvPr id="485" name="Google Shape;485;p23"/>
          <p:cNvSpPr/>
          <p:nvPr/>
        </p:nvSpPr>
        <p:spPr>
          <a:xfrm>
            <a:off x="548640" y="1463040"/>
            <a:ext cx="109728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5600"/>
              <a:buFont typeface="Calibri"/>
              <a:buNone/>
            </a:pPr>
            <a:r>
              <a:rPr b="0" i="0" lang="en-US" sz="5600" u="none" cap="none" strike="noStrike">
                <a:solidFill>
                  <a:srgbClr val="F5F1E8"/>
                </a:solidFill>
                <a:latin typeface="Calibri"/>
                <a:ea typeface="Calibri"/>
                <a:cs typeface="Calibri"/>
                <a:sym typeface="Calibri"/>
              </a:rPr>
              <a:t>One AI tool?</a:t>
            </a:r>
            <a:endParaRPr b="0" i="0" sz="5600" u="none" cap="none" strike="noStrike">
              <a:solidFill>
                <a:schemeClr val="dk1"/>
              </a:solidFill>
              <a:latin typeface="Calibri"/>
              <a:ea typeface="Calibri"/>
              <a:cs typeface="Calibri"/>
              <a:sym typeface="Calibri"/>
            </a:endParaRPr>
          </a:p>
        </p:txBody>
      </p:sp>
      <p:sp>
        <p:nvSpPr>
          <p:cNvPr id="486" name="Google Shape;486;p23"/>
          <p:cNvSpPr/>
          <p:nvPr/>
        </p:nvSpPr>
        <p:spPr>
          <a:xfrm>
            <a:off x="548640" y="2377440"/>
            <a:ext cx="109728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7200"/>
              <a:buFont typeface="Calibri"/>
              <a:buNone/>
            </a:pPr>
            <a:r>
              <a:rPr b="1" i="0" lang="en-US" sz="7200" u="none" cap="none" strike="noStrike">
                <a:solidFill>
                  <a:srgbClr val="FF3E80"/>
                </a:solidFill>
                <a:latin typeface="Calibri"/>
                <a:ea typeface="Calibri"/>
                <a:cs typeface="Calibri"/>
                <a:sym typeface="Calibri"/>
              </a:rPr>
              <a:t>A party trick.</a:t>
            </a:r>
            <a:endParaRPr b="0" i="0" sz="7200" u="none" cap="none" strike="noStrike">
              <a:solidFill>
                <a:schemeClr val="dk1"/>
              </a:solidFill>
              <a:latin typeface="Calibri"/>
              <a:ea typeface="Calibri"/>
              <a:cs typeface="Calibri"/>
              <a:sym typeface="Calibri"/>
            </a:endParaRPr>
          </a:p>
        </p:txBody>
      </p:sp>
      <p:sp>
        <p:nvSpPr>
          <p:cNvPr id="487" name="Google Shape;487;p23"/>
          <p:cNvSpPr/>
          <p:nvPr/>
        </p:nvSpPr>
        <p:spPr>
          <a:xfrm>
            <a:off x="548640" y="3749040"/>
            <a:ext cx="109728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4000"/>
              <a:buFont typeface="Calibri"/>
              <a:buNone/>
            </a:pPr>
            <a:r>
              <a:rPr b="0" i="0" lang="en-US" sz="4000" u="none" cap="none" strike="noStrike">
                <a:solidFill>
                  <a:srgbClr val="F5F1E8"/>
                </a:solidFill>
                <a:latin typeface="Calibri"/>
                <a:ea typeface="Calibri"/>
                <a:cs typeface="Calibri"/>
                <a:sym typeface="Calibri"/>
              </a:rPr>
              <a:t>Many tools, working together?</a:t>
            </a:r>
            <a:endParaRPr b="0" i="0" sz="4000" u="none" cap="none" strike="noStrike">
              <a:solidFill>
                <a:schemeClr val="dk1"/>
              </a:solidFill>
              <a:latin typeface="Calibri"/>
              <a:ea typeface="Calibri"/>
              <a:cs typeface="Calibri"/>
              <a:sym typeface="Calibri"/>
            </a:endParaRPr>
          </a:p>
        </p:txBody>
      </p:sp>
      <p:sp>
        <p:nvSpPr>
          <p:cNvPr id="488" name="Google Shape;488;p23"/>
          <p:cNvSpPr/>
          <p:nvPr/>
        </p:nvSpPr>
        <p:spPr>
          <a:xfrm>
            <a:off x="548640" y="4617720"/>
            <a:ext cx="109728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5600"/>
              <a:buFont typeface="Calibri"/>
              <a:buNone/>
            </a:pPr>
            <a:r>
              <a:rPr b="1" i="0" lang="en-US" sz="5600" u="none" cap="none" strike="noStrike">
                <a:solidFill>
                  <a:srgbClr val="F5F1E8"/>
                </a:solidFill>
                <a:latin typeface="Calibri"/>
                <a:ea typeface="Calibri"/>
                <a:cs typeface="Calibri"/>
                <a:sym typeface="Calibri"/>
              </a:rPr>
              <a:t>A marketing department.</a:t>
            </a:r>
            <a:endParaRPr b="0" i="0" sz="5600" u="none" cap="none" strike="noStrike">
              <a:solidFill>
                <a:schemeClr val="dk1"/>
              </a:solidFill>
              <a:latin typeface="Calibri"/>
              <a:ea typeface="Calibri"/>
              <a:cs typeface="Calibri"/>
              <a:sym typeface="Calibri"/>
            </a:endParaRPr>
          </a:p>
        </p:txBody>
      </p:sp>
      <p:sp>
        <p:nvSpPr>
          <p:cNvPr id="489" name="Google Shape;489;p23"/>
          <p:cNvSpPr/>
          <p:nvPr/>
        </p:nvSpPr>
        <p:spPr>
          <a:xfrm>
            <a:off x="11338560" y="6446520"/>
            <a:ext cx="54864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C8C0B0"/>
              </a:buClr>
              <a:buSzPts val="1100"/>
              <a:buFont typeface="Calibri"/>
              <a:buNone/>
            </a:pPr>
            <a:r>
              <a:rPr b="0" i="0" lang="en-US" sz="1100" u="none" cap="none" strike="noStrike">
                <a:solidFill>
                  <a:srgbClr val="C8C0B0"/>
                </a:solidFill>
                <a:latin typeface="Calibri"/>
                <a:ea typeface="Calibri"/>
                <a:cs typeface="Calibri"/>
                <a:sym typeface="Calibri"/>
              </a:rPr>
              <a:t>20</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1E8"/>
        </a:solidFill>
      </p:bgPr>
    </p:bg>
    <p:spTree>
      <p:nvGrpSpPr>
        <p:cNvPr id="494" name="Shape 494"/>
        <p:cNvGrpSpPr/>
        <p:nvPr/>
      </p:nvGrpSpPr>
      <p:grpSpPr>
        <a:xfrm>
          <a:off x="0" y="0"/>
          <a:ext cx="0" cy="0"/>
          <a:chOff x="0" y="0"/>
          <a:chExt cx="0" cy="0"/>
        </a:xfrm>
      </p:grpSpPr>
      <p:sp>
        <p:nvSpPr>
          <p:cNvPr id="495" name="Google Shape;495;p24"/>
          <p:cNvSpPr/>
          <p:nvPr/>
        </p:nvSpPr>
        <p:spPr>
          <a:xfrm>
            <a:off x="548640" y="411480"/>
            <a:ext cx="91440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3E80"/>
              </a:buClr>
              <a:buSzPts val="1400"/>
              <a:buFont typeface="Calibri"/>
              <a:buNone/>
            </a:pPr>
            <a:r>
              <a:rPr b="1" i="0" lang="en-US" sz="1400" u="none" cap="none" strike="noStrike">
                <a:solidFill>
                  <a:srgbClr val="FF3E80"/>
                </a:solidFill>
                <a:latin typeface="Calibri"/>
                <a:ea typeface="Calibri"/>
                <a:cs typeface="Calibri"/>
                <a:sym typeface="Calibri"/>
              </a:rPr>
              <a:t>PAUSE  ·  2 MINUTES</a:t>
            </a:r>
            <a:endParaRPr b="0" i="0" sz="1400" u="none" cap="none" strike="noStrike">
              <a:solidFill>
                <a:schemeClr val="dk1"/>
              </a:solidFill>
              <a:latin typeface="Calibri"/>
              <a:ea typeface="Calibri"/>
              <a:cs typeface="Calibri"/>
              <a:sym typeface="Calibri"/>
            </a:endParaRPr>
          </a:p>
        </p:txBody>
      </p:sp>
      <p:sp>
        <p:nvSpPr>
          <p:cNvPr id="496" name="Google Shape;496;p24"/>
          <p:cNvSpPr/>
          <p:nvPr/>
        </p:nvSpPr>
        <p:spPr>
          <a:xfrm>
            <a:off x="548640" y="914400"/>
            <a:ext cx="10972800" cy="10058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6400"/>
              <a:buFont typeface="Calibri"/>
              <a:buNone/>
            </a:pPr>
            <a:r>
              <a:rPr b="1" i="1" lang="en-US" sz="6400" u="none" cap="none" strike="noStrike">
                <a:solidFill>
                  <a:srgbClr val="2C2C36"/>
                </a:solidFill>
                <a:latin typeface="Calibri"/>
                <a:ea typeface="Calibri"/>
                <a:cs typeface="Calibri"/>
                <a:sym typeface="Calibri"/>
              </a:rPr>
              <a:t>Pick a brand.</a:t>
            </a:r>
            <a:endParaRPr b="0" i="0" sz="6400" u="none" cap="none" strike="noStrike">
              <a:solidFill>
                <a:schemeClr val="dk1"/>
              </a:solidFill>
              <a:latin typeface="Calibri"/>
              <a:ea typeface="Calibri"/>
              <a:cs typeface="Calibri"/>
              <a:sym typeface="Calibri"/>
            </a:endParaRPr>
          </a:p>
        </p:txBody>
      </p:sp>
      <p:sp>
        <p:nvSpPr>
          <p:cNvPr id="497" name="Google Shape;497;p24"/>
          <p:cNvSpPr/>
          <p:nvPr/>
        </p:nvSpPr>
        <p:spPr>
          <a:xfrm>
            <a:off x="548640" y="2194560"/>
            <a:ext cx="731520" cy="64008"/>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4"/>
          <p:cNvSpPr/>
          <p:nvPr/>
        </p:nvSpPr>
        <p:spPr>
          <a:xfrm>
            <a:off x="548640" y="2560320"/>
            <a:ext cx="10972800" cy="3200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3200"/>
              <a:buFont typeface="Calibri"/>
              <a:buNone/>
            </a:pPr>
            <a:r>
              <a:rPr b="0" i="0" lang="en-US" sz="3200" u="none" cap="none" strike="noStrike">
                <a:solidFill>
                  <a:srgbClr val="2C2C36"/>
                </a:solidFill>
                <a:latin typeface="Calibri"/>
                <a:ea typeface="Calibri"/>
                <a:cs typeface="Calibri"/>
                <a:sym typeface="Calibri"/>
              </a:rPr>
              <a:t>Turn to the person next to you.</a:t>
            </a:r>
            <a:endParaRPr b="0" i="0" sz="32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2C2C36"/>
              </a:buClr>
              <a:buSzPts val="3200"/>
              <a:buFont typeface="Calibri"/>
              <a:buNone/>
            </a:pPr>
            <a:r>
              <a:rPr b="0" i="0" lang="en-US" sz="3200" u="none" cap="none" strike="noStrike">
                <a:solidFill>
                  <a:srgbClr val="2C2C36"/>
                </a:solidFill>
                <a:latin typeface="Calibri"/>
                <a:ea typeface="Calibri"/>
                <a:cs typeface="Calibri"/>
                <a:sym typeface="Calibri"/>
              </a:rPr>
              <a:t> </a:t>
            </a:r>
            <a:endParaRPr b="0" i="0" sz="32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2C2C36"/>
              </a:buClr>
              <a:buSzPts val="3200"/>
              <a:buFont typeface="Calibri"/>
              <a:buNone/>
            </a:pPr>
            <a:r>
              <a:rPr b="0" i="0" lang="en-US" sz="3200" u="none" cap="none" strike="noStrike">
                <a:solidFill>
                  <a:srgbClr val="2C2C36"/>
                </a:solidFill>
                <a:latin typeface="Calibri"/>
                <a:ea typeface="Calibri"/>
                <a:cs typeface="Calibri"/>
                <a:sym typeface="Calibri"/>
              </a:rPr>
              <a:t>Pick one fashion brand.</a:t>
            </a:r>
            <a:endParaRPr b="0" i="0" sz="32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2C2C36"/>
              </a:buClr>
              <a:buSzPts val="3200"/>
              <a:buFont typeface="Calibri"/>
              <a:buNone/>
            </a:pPr>
            <a:r>
              <a:rPr b="0" i="0" lang="en-US" sz="3200" u="none" cap="none" strike="noStrike">
                <a:solidFill>
                  <a:srgbClr val="2C2C36"/>
                </a:solidFill>
                <a:latin typeface="Calibri"/>
                <a:ea typeface="Calibri"/>
                <a:cs typeface="Calibri"/>
                <a:sym typeface="Calibri"/>
              </a:rPr>
              <a:t> </a:t>
            </a:r>
            <a:endParaRPr b="0" i="0" sz="32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2C2C36"/>
              </a:buClr>
              <a:buSzPts val="3200"/>
              <a:buFont typeface="Calibri"/>
              <a:buNone/>
            </a:pPr>
            <a:r>
              <a:rPr b="1" i="0" lang="en-US" sz="3200" u="none" cap="none" strike="noStrike">
                <a:solidFill>
                  <a:srgbClr val="2C2C36"/>
                </a:solidFill>
                <a:latin typeface="Calibri"/>
                <a:ea typeface="Calibri"/>
                <a:cs typeface="Calibri"/>
                <a:sym typeface="Calibri"/>
              </a:rPr>
              <a:t>What BUILD layer are they at?</a:t>
            </a:r>
            <a:endParaRPr b="0" i="0" sz="3200" u="none" cap="none" strike="noStrike">
              <a:solidFill>
                <a:schemeClr val="dk1"/>
              </a:solidFill>
              <a:latin typeface="Calibri"/>
              <a:ea typeface="Calibri"/>
              <a:cs typeface="Calibri"/>
              <a:sym typeface="Calibri"/>
            </a:endParaRPr>
          </a:p>
        </p:txBody>
      </p:sp>
      <p:sp>
        <p:nvSpPr>
          <p:cNvPr id="499" name="Google Shape;499;p24"/>
          <p:cNvSpPr/>
          <p:nvPr/>
        </p:nvSpPr>
        <p:spPr>
          <a:xfrm>
            <a:off x="548640" y="5760720"/>
            <a:ext cx="10972800"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3E80"/>
              </a:buClr>
              <a:buSzPts val="2000"/>
              <a:buFont typeface="Calibri"/>
              <a:buNone/>
            </a:pPr>
            <a:r>
              <a:rPr b="0" i="1" lang="en-US" sz="2000" u="none" cap="none" strike="noStrike">
                <a:solidFill>
                  <a:srgbClr val="FF3E80"/>
                </a:solidFill>
                <a:latin typeface="Calibri"/>
                <a:ea typeface="Calibri"/>
                <a:cs typeface="Calibri"/>
                <a:sym typeface="Calibri"/>
              </a:rPr>
              <a:t>Two minutes. Then we share.</a:t>
            </a:r>
            <a:endParaRPr b="0" i="0" sz="2000" u="none" cap="none" strike="noStrike">
              <a:solidFill>
                <a:schemeClr val="dk1"/>
              </a:solidFill>
              <a:latin typeface="Calibri"/>
              <a:ea typeface="Calibri"/>
              <a:cs typeface="Calibri"/>
              <a:sym typeface="Calibri"/>
            </a:endParaRPr>
          </a:p>
        </p:txBody>
      </p:sp>
      <p:sp>
        <p:nvSpPr>
          <p:cNvPr id="500" name="Google Shape;500;p24"/>
          <p:cNvSpPr/>
          <p:nvPr/>
        </p:nvSpPr>
        <p:spPr>
          <a:xfrm>
            <a:off x="11338560" y="6446520"/>
            <a:ext cx="54864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B6B6B"/>
              </a:buClr>
              <a:buSzPts val="1100"/>
              <a:buFont typeface="Calibri"/>
              <a:buNone/>
            </a:pPr>
            <a:r>
              <a:rPr b="0" i="0" lang="en-US" sz="1100" u="none" cap="none" strike="noStrike">
                <a:solidFill>
                  <a:srgbClr val="6B6B6B"/>
                </a:solidFill>
                <a:latin typeface="Calibri"/>
                <a:ea typeface="Calibri"/>
                <a:cs typeface="Calibri"/>
                <a:sym typeface="Calibri"/>
              </a:rPr>
              <a:t>21</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1E8"/>
        </a:solidFill>
      </p:bgPr>
    </p:bg>
    <p:spTree>
      <p:nvGrpSpPr>
        <p:cNvPr id="505" name="Shape 505"/>
        <p:cNvGrpSpPr/>
        <p:nvPr/>
      </p:nvGrpSpPr>
      <p:grpSpPr>
        <a:xfrm>
          <a:off x="0" y="0"/>
          <a:ext cx="0" cy="0"/>
          <a:chOff x="0" y="0"/>
          <a:chExt cx="0" cy="0"/>
        </a:xfrm>
      </p:grpSpPr>
      <p:sp>
        <p:nvSpPr>
          <p:cNvPr id="506" name="Google Shape;506;p25"/>
          <p:cNvSpPr/>
          <p:nvPr/>
        </p:nvSpPr>
        <p:spPr>
          <a:xfrm>
            <a:off x="548640" y="411480"/>
            <a:ext cx="91440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3E80"/>
              </a:buClr>
              <a:buSzPts val="1400"/>
              <a:buFont typeface="Calibri"/>
              <a:buNone/>
            </a:pPr>
            <a:r>
              <a:rPr b="1" i="0" lang="en-US" sz="1400" u="none" cap="none" strike="noStrike">
                <a:solidFill>
                  <a:srgbClr val="FF3E80"/>
                </a:solidFill>
                <a:latin typeface="Calibri"/>
                <a:ea typeface="Calibri"/>
                <a:cs typeface="Calibri"/>
                <a:sym typeface="Calibri"/>
              </a:rPr>
              <a:t>THE WORKFLOW</a:t>
            </a:r>
            <a:endParaRPr b="0" i="0" sz="1400" u="none" cap="none" strike="noStrike">
              <a:solidFill>
                <a:schemeClr val="dk1"/>
              </a:solidFill>
              <a:latin typeface="Calibri"/>
              <a:ea typeface="Calibri"/>
              <a:cs typeface="Calibri"/>
              <a:sym typeface="Calibri"/>
            </a:endParaRPr>
          </a:p>
        </p:txBody>
      </p:sp>
      <p:sp>
        <p:nvSpPr>
          <p:cNvPr id="507" name="Google Shape;507;p25"/>
          <p:cNvSpPr/>
          <p:nvPr/>
        </p:nvSpPr>
        <p:spPr>
          <a:xfrm>
            <a:off x="548640" y="914400"/>
            <a:ext cx="109728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3800"/>
              <a:buFont typeface="Calibri"/>
              <a:buNone/>
            </a:pPr>
            <a:r>
              <a:rPr b="0" i="0" lang="en-US" sz="3800" u="none" cap="none" strike="noStrike">
                <a:solidFill>
                  <a:srgbClr val="2C2C36"/>
                </a:solidFill>
                <a:latin typeface="Calibri"/>
                <a:ea typeface="Calibri"/>
                <a:cs typeface="Calibri"/>
                <a:sym typeface="Calibri"/>
              </a:rPr>
              <a:t>How a marketer</a:t>
            </a:r>
            <a:endParaRPr b="0" i="0" sz="3800" u="none" cap="none" strike="noStrike">
              <a:solidFill>
                <a:schemeClr val="dk1"/>
              </a:solidFill>
              <a:latin typeface="Calibri"/>
              <a:ea typeface="Calibri"/>
              <a:cs typeface="Calibri"/>
              <a:sym typeface="Calibri"/>
            </a:endParaRPr>
          </a:p>
        </p:txBody>
      </p:sp>
      <p:sp>
        <p:nvSpPr>
          <p:cNvPr id="508" name="Google Shape;508;p25"/>
          <p:cNvSpPr/>
          <p:nvPr/>
        </p:nvSpPr>
        <p:spPr>
          <a:xfrm>
            <a:off x="548640" y="1691640"/>
            <a:ext cx="109728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3800"/>
              <a:buFont typeface="Calibri"/>
              <a:buNone/>
            </a:pPr>
            <a:r>
              <a:rPr b="1" i="0" lang="en-US" sz="3800" u="none" cap="none" strike="noStrike">
                <a:solidFill>
                  <a:srgbClr val="2C2C36"/>
                </a:solidFill>
                <a:latin typeface="Calibri"/>
                <a:ea typeface="Calibri"/>
                <a:cs typeface="Calibri"/>
                <a:sym typeface="Calibri"/>
              </a:rPr>
              <a:t>actually uses BUILD.</a:t>
            </a:r>
            <a:endParaRPr b="0" i="0" sz="3800" u="none" cap="none" strike="noStrike">
              <a:solidFill>
                <a:schemeClr val="dk1"/>
              </a:solidFill>
              <a:latin typeface="Calibri"/>
              <a:ea typeface="Calibri"/>
              <a:cs typeface="Calibri"/>
              <a:sym typeface="Calibri"/>
            </a:endParaRPr>
          </a:p>
        </p:txBody>
      </p:sp>
      <p:sp>
        <p:nvSpPr>
          <p:cNvPr id="509" name="Google Shape;509;p25"/>
          <p:cNvSpPr/>
          <p:nvPr/>
        </p:nvSpPr>
        <p:spPr>
          <a:xfrm>
            <a:off x="548640" y="2834640"/>
            <a:ext cx="2148840" cy="2926080"/>
          </a:xfrm>
          <a:prstGeom prst="rect">
            <a:avLst/>
          </a:prstGeom>
          <a:solidFill>
            <a:srgbClr val="2C2C36"/>
          </a:solidFill>
          <a:ln cap="flat" cmpd="sng" w="12700">
            <a:solidFill>
              <a:srgbClr val="2C2C3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5"/>
          <p:cNvSpPr/>
          <p:nvPr/>
        </p:nvSpPr>
        <p:spPr>
          <a:xfrm>
            <a:off x="731520" y="3200400"/>
            <a:ext cx="178308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600"/>
              <a:buFont typeface="Calibri"/>
              <a:buNone/>
            </a:pPr>
            <a:r>
              <a:rPr b="1" i="0" lang="en-US" sz="1600" u="none" cap="none" strike="noStrike">
                <a:solidFill>
                  <a:srgbClr val="FF3E80"/>
                </a:solidFill>
                <a:latin typeface="Calibri"/>
                <a:ea typeface="Calibri"/>
                <a:cs typeface="Calibri"/>
                <a:sym typeface="Calibri"/>
              </a:rPr>
              <a:t>01</a:t>
            </a:r>
            <a:endParaRPr b="0" i="0" sz="1600" u="none" cap="none" strike="noStrike">
              <a:solidFill>
                <a:schemeClr val="dk1"/>
              </a:solidFill>
              <a:latin typeface="Calibri"/>
              <a:ea typeface="Calibri"/>
              <a:cs typeface="Calibri"/>
              <a:sym typeface="Calibri"/>
            </a:endParaRPr>
          </a:p>
        </p:txBody>
      </p:sp>
      <p:sp>
        <p:nvSpPr>
          <p:cNvPr id="511" name="Google Shape;511;p25"/>
          <p:cNvSpPr/>
          <p:nvPr/>
        </p:nvSpPr>
        <p:spPr>
          <a:xfrm>
            <a:off x="731520" y="3749040"/>
            <a:ext cx="1783080" cy="10972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3200"/>
              <a:buFont typeface="Calibri"/>
              <a:buNone/>
            </a:pPr>
            <a:r>
              <a:rPr b="1" i="0" lang="en-US" sz="3200" u="none" cap="none" strike="noStrike">
                <a:solidFill>
                  <a:srgbClr val="F5F1E8"/>
                </a:solidFill>
                <a:latin typeface="Calibri"/>
                <a:ea typeface="Calibri"/>
                <a:cs typeface="Calibri"/>
                <a:sym typeface="Calibri"/>
              </a:rPr>
              <a:t>LISTEN</a:t>
            </a:r>
            <a:endParaRPr b="0" i="0" sz="3200" u="none" cap="none" strike="noStrike">
              <a:solidFill>
                <a:schemeClr val="dk1"/>
              </a:solidFill>
              <a:latin typeface="Calibri"/>
              <a:ea typeface="Calibri"/>
              <a:cs typeface="Calibri"/>
              <a:sym typeface="Calibri"/>
            </a:endParaRPr>
          </a:p>
        </p:txBody>
      </p:sp>
      <p:sp>
        <p:nvSpPr>
          <p:cNvPr id="512" name="Google Shape;512;p25"/>
          <p:cNvSpPr/>
          <p:nvPr/>
        </p:nvSpPr>
        <p:spPr>
          <a:xfrm>
            <a:off x="731520" y="4937760"/>
            <a:ext cx="457200" cy="4572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5"/>
          <p:cNvSpPr/>
          <p:nvPr/>
        </p:nvSpPr>
        <p:spPr>
          <a:xfrm>
            <a:off x="2834640" y="2834640"/>
            <a:ext cx="2148840" cy="2926080"/>
          </a:xfrm>
          <a:prstGeom prst="rect">
            <a:avLst/>
          </a:prstGeom>
          <a:solidFill>
            <a:srgbClr val="2C2C36"/>
          </a:solidFill>
          <a:ln cap="flat" cmpd="sng" w="12700">
            <a:solidFill>
              <a:srgbClr val="2C2C3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25"/>
          <p:cNvSpPr/>
          <p:nvPr/>
        </p:nvSpPr>
        <p:spPr>
          <a:xfrm>
            <a:off x="3017520" y="3200400"/>
            <a:ext cx="178308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600"/>
              <a:buFont typeface="Calibri"/>
              <a:buNone/>
            </a:pPr>
            <a:r>
              <a:rPr b="1" i="0" lang="en-US" sz="1600" u="none" cap="none" strike="noStrike">
                <a:solidFill>
                  <a:srgbClr val="FF3E80"/>
                </a:solidFill>
                <a:latin typeface="Calibri"/>
                <a:ea typeface="Calibri"/>
                <a:cs typeface="Calibri"/>
                <a:sym typeface="Calibri"/>
              </a:rPr>
              <a:t>02</a:t>
            </a:r>
            <a:endParaRPr b="0" i="0" sz="1600" u="none" cap="none" strike="noStrike">
              <a:solidFill>
                <a:schemeClr val="dk1"/>
              </a:solidFill>
              <a:latin typeface="Calibri"/>
              <a:ea typeface="Calibri"/>
              <a:cs typeface="Calibri"/>
              <a:sym typeface="Calibri"/>
            </a:endParaRPr>
          </a:p>
        </p:txBody>
      </p:sp>
      <p:sp>
        <p:nvSpPr>
          <p:cNvPr id="515" name="Google Shape;515;p25"/>
          <p:cNvSpPr/>
          <p:nvPr/>
        </p:nvSpPr>
        <p:spPr>
          <a:xfrm>
            <a:off x="3017520" y="3749040"/>
            <a:ext cx="1783080" cy="10972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3200"/>
              <a:buFont typeface="Calibri"/>
              <a:buNone/>
            </a:pPr>
            <a:r>
              <a:rPr b="1" i="0" lang="en-US" sz="3200" u="none" cap="none" strike="noStrike">
                <a:solidFill>
                  <a:srgbClr val="F5F1E8"/>
                </a:solidFill>
                <a:latin typeface="Calibri"/>
                <a:ea typeface="Calibri"/>
                <a:cs typeface="Calibri"/>
                <a:sym typeface="Calibri"/>
              </a:rPr>
              <a:t>IDEATE</a:t>
            </a:r>
            <a:endParaRPr b="0" i="0" sz="3200" u="none" cap="none" strike="noStrike">
              <a:solidFill>
                <a:schemeClr val="dk1"/>
              </a:solidFill>
              <a:latin typeface="Calibri"/>
              <a:ea typeface="Calibri"/>
              <a:cs typeface="Calibri"/>
              <a:sym typeface="Calibri"/>
            </a:endParaRPr>
          </a:p>
        </p:txBody>
      </p:sp>
      <p:sp>
        <p:nvSpPr>
          <p:cNvPr id="516" name="Google Shape;516;p25"/>
          <p:cNvSpPr/>
          <p:nvPr/>
        </p:nvSpPr>
        <p:spPr>
          <a:xfrm>
            <a:off x="3017520" y="4937760"/>
            <a:ext cx="457200" cy="4572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25"/>
          <p:cNvSpPr/>
          <p:nvPr/>
        </p:nvSpPr>
        <p:spPr>
          <a:xfrm>
            <a:off x="5120640" y="2834640"/>
            <a:ext cx="2148840" cy="2926080"/>
          </a:xfrm>
          <a:prstGeom prst="rect">
            <a:avLst/>
          </a:prstGeom>
          <a:solidFill>
            <a:srgbClr val="2C2C36"/>
          </a:solidFill>
          <a:ln cap="flat" cmpd="sng" w="12700">
            <a:solidFill>
              <a:srgbClr val="2C2C3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5"/>
          <p:cNvSpPr/>
          <p:nvPr/>
        </p:nvSpPr>
        <p:spPr>
          <a:xfrm>
            <a:off x="5303520" y="3200400"/>
            <a:ext cx="178308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600"/>
              <a:buFont typeface="Calibri"/>
              <a:buNone/>
            </a:pPr>
            <a:r>
              <a:rPr b="1" i="0" lang="en-US" sz="1600" u="none" cap="none" strike="noStrike">
                <a:solidFill>
                  <a:srgbClr val="FF3E80"/>
                </a:solidFill>
                <a:latin typeface="Calibri"/>
                <a:ea typeface="Calibri"/>
                <a:cs typeface="Calibri"/>
                <a:sym typeface="Calibri"/>
              </a:rPr>
              <a:t>03</a:t>
            </a:r>
            <a:endParaRPr b="0" i="0" sz="1600" u="none" cap="none" strike="noStrike">
              <a:solidFill>
                <a:schemeClr val="dk1"/>
              </a:solidFill>
              <a:latin typeface="Calibri"/>
              <a:ea typeface="Calibri"/>
              <a:cs typeface="Calibri"/>
              <a:sym typeface="Calibri"/>
            </a:endParaRPr>
          </a:p>
        </p:txBody>
      </p:sp>
      <p:sp>
        <p:nvSpPr>
          <p:cNvPr id="519" name="Google Shape;519;p25"/>
          <p:cNvSpPr/>
          <p:nvPr/>
        </p:nvSpPr>
        <p:spPr>
          <a:xfrm>
            <a:off x="5303520" y="3749040"/>
            <a:ext cx="1783080" cy="10972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3200"/>
              <a:buFont typeface="Calibri"/>
              <a:buNone/>
            </a:pPr>
            <a:r>
              <a:rPr b="1" i="0" lang="en-US" sz="3200" u="none" cap="none" strike="noStrike">
                <a:solidFill>
                  <a:srgbClr val="F5F1E8"/>
                </a:solidFill>
                <a:latin typeface="Calibri"/>
                <a:ea typeface="Calibri"/>
                <a:cs typeface="Calibri"/>
                <a:sym typeface="Calibri"/>
              </a:rPr>
              <a:t>CREATE</a:t>
            </a:r>
            <a:endParaRPr b="0" i="0" sz="3200" u="none" cap="none" strike="noStrike">
              <a:solidFill>
                <a:schemeClr val="dk1"/>
              </a:solidFill>
              <a:latin typeface="Calibri"/>
              <a:ea typeface="Calibri"/>
              <a:cs typeface="Calibri"/>
              <a:sym typeface="Calibri"/>
            </a:endParaRPr>
          </a:p>
        </p:txBody>
      </p:sp>
      <p:sp>
        <p:nvSpPr>
          <p:cNvPr id="520" name="Google Shape;520;p25"/>
          <p:cNvSpPr/>
          <p:nvPr/>
        </p:nvSpPr>
        <p:spPr>
          <a:xfrm>
            <a:off x="5303520" y="4937760"/>
            <a:ext cx="457200" cy="4572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25"/>
          <p:cNvSpPr/>
          <p:nvPr/>
        </p:nvSpPr>
        <p:spPr>
          <a:xfrm>
            <a:off x="7406640" y="2834640"/>
            <a:ext cx="2148840" cy="2926080"/>
          </a:xfrm>
          <a:prstGeom prst="rect">
            <a:avLst/>
          </a:prstGeom>
          <a:solidFill>
            <a:srgbClr val="2C2C36"/>
          </a:solidFill>
          <a:ln cap="flat" cmpd="sng" w="12700">
            <a:solidFill>
              <a:srgbClr val="2C2C3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5"/>
          <p:cNvSpPr/>
          <p:nvPr/>
        </p:nvSpPr>
        <p:spPr>
          <a:xfrm>
            <a:off x="7589520" y="3200400"/>
            <a:ext cx="178308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600"/>
              <a:buFont typeface="Calibri"/>
              <a:buNone/>
            </a:pPr>
            <a:r>
              <a:rPr b="1" i="0" lang="en-US" sz="1600" u="none" cap="none" strike="noStrike">
                <a:solidFill>
                  <a:srgbClr val="FF3E80"/>
                </a:solidFill>
                <a:latin typeface="Calibri"/>
                <a:ea typeface="Calibri"/>
                <a:cs typeface="Calibri"/>
                <a:sym typeface="Calibri"/>
              </a:rPr>
              <a:t>04</a:t>
            </a:r>
            <a:endParaRPr b="0" i="0" sz="1600" u="none" cap="none" strike="noStrike">
              <a:solidFill>
                <a:schemeClr val="dk1"/>
              </a:solidFill>
              <a:latin typeface="Calibri"/>
              <a:ea typeface="Calibri"/>
              <a:cs typeface="Calibri"/>
              <a:sym typeface="Calibri"/>
            </a:endParaRPr>
          </a:p>
        </p:txBody>
      </p:sp>
      <p:sp>
        <p:nvSpPr>
          <p:cNvPr id="523" name="Google Shape;523;p25"/>
          <p:cNvSpPr/>
          <p:nvPr/>
        </p:nvSpPr>
        <p:spPr>
          <a:xfrm>
            <a:off x="7589520" y="3749040"/>
            <a:ext cx="1783080" cy="10972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3200"/>
              <a:buFont typeface="Calibri"/>
              <a:buNone/>
            </a:pPr>
            <a:r>
              <a:rPr b="1" i="0" lang="en-US" sz="3200" u="none" cap="none" strike="noStrike">
                <a:solidFill>
                  <a:srgbClr val="F5F1E8"/>
                </a:solidFill>
                <a:latin typeface="Calibri"/>
                <a:ea typeface="Calibri"/>
                <a:cs typeface="Calibri"/>
                <a:sym typeface="Calibri"/>
              </a:rPr>
              <a:t>DEPLOY</a:t>
            </a:r>
            <a:endParaRPr b="0" i="0" sz="3200" u="none" cap="none" strike="noStrike">
              <a:solidFill>
                <a:schemeClr val="dk1"/>
              </a:solidFill>
              <a:latin typeface="Calibri"/>
              <a:ea typeface="Calibri"/>
              <a:cs typeface="Calibri"/>
              <a:sym typeface="Calibri"/>
            </a:endParaRPr>
          </a:p>
        </p:txBody>
      </p:sp>
      <p:sp>
        <p:nvSpPr>
          <p:cNvPr id="524" name="Google Shape;524;p25"/>
          <p:cNvSpPr/>
          <p:nvPr/>
        </p:nvSpPr>
        <p:spPr>
          <a:xfrm>
            <a:off x="7589520" y="4937760"/>
            <a:ext cx="457200" cy="4572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25"/>
          <p:cNvSpPr/>
          <p:nvPr/>
        </p:nvSpPr>
        <p:spPr>
          <a:xfrm>
            <a:off x="9692640" y="2834640"/>
            <a:ext cx="2148840" cy="2926080"/>
          </a:xfrm>
          <a:prstGeom prst="rect">
            <a:avLst/>
          </a:prstGeom>
          <a:solidFill>
            <a:srgbClr val="2C2C36"/>
          </a:solidFill>
          <a:ln cap="flat" cmpd="sng" w="12700">
            <a:solidFill>
              <a:srgbClr val="2C2C3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25"/>
          <p:cNvSpPr/>
          <p:nvPr/>
        </p:nvSpPr>
        <p:spPr>
          <a:xfrm>
            <a:off x="9875520" y="3200400"/>
            <a:ext cx="178308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1600"/>
              <a:buFont typeface="Calibri"/>
              <a:buNone/>
            </a:pPr>
            <a:r>
              <a:rPr b="1" i="0" lang="en-US" sz="1600" u="none" cap="none" strike="noStrike">
                <a:solidFill>
                  <a:srgbClr val="FF3E80"/>
                </a:solidFill>
                <a:latin typeface="Calibri"/>
                <a:ea typeface="Calibri"/>
                <a:cs typeface="Calibri"/>
                <a:sym typeface="Calibri"/>
              </a:rPr>
              <a:t>05</a:t>
            </a:r>
            <a:endParaRPr b="0" i="0" sz="1600" u="none" cap="none" strike="noStrike">
              <a:solidFill>
                <a:schemeClr val="dk1"/>
              </a:solidFill>
              <a:latin typeface="Calibri"/>
              <a:ea typeface="Calibri"/>
              <a:cs typeface="Calibri"/>
              <a:sym typeface="Calibri"/>
            </a:endParaRPr>
          </a:p>
        </p:txBody>
      </p:sp>
      <p:sp>
        <p:nvSpPr>
          <p:cNvPr id="527" name="Google Shape;527;p25"/>
          <p:cNvSpPr/>
          <p:nvPr/>
        </p:nvSpPr>
        <p:spPr>
          <a:xfrm>
            <a:off x="9875520" y="3749040"/>
            <a:ext cx="1783080" cy="10972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3200"/>
              <a:buFont typeface="Calibri"/>
              <a:buNone/>
            </a:pPr>
            <a:r>
              <a:rPr b="1" i="0" lang="en-US" sz="3200" u="none" cap="none" strike="noStrike">
                <a:solidFill>
                  <a:srgbClr val="F5F1E8"/>
                </a:solidFill>
                <a:latin typeface="Calibri"/>
                <a:ea typeface="Calibri"/>
                <a:cs typeface="Calibri"/>
                <a:sym typeface="Calibri"/>
              </a:rPr>
              <a:t>LEARN</a:t>
            </a:r>
            <a:endParaRPr b="0" i="0" sz="3200" u="none" cap="none" strike="noStrike">
              <a:solidFill>
                <a:schemeClr val="dk1"/>
              </a:solidFill>
              <a:latin typeface="Calibri"/>
              <a:ea typeface="Calibri"/>
              <a:cs typeface="Calibri"/>
              <a:sym typeface="Calibri"/>
            </a:endParaRPr>
          </a:p>
        </p:txBody>
      </p:sp>
      <p:sp>
        <p:nvSpPr>
          <p:cNvPr id="528" name="Google Shape;528;p25"/>
          <p:cNvSpPr/>
          <p:nvPr/>
        </p:nvSpPr>
        <p:spPr>
          <a:xfrm>
            <a:off x="9875520" y="4937760"/>
            <a:ext cx="457200" cy="45720"/>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5"/>
          <p:cNvSpPr/>
          <p:nvPr/>
        </p:nvSpPr>
        <p:spPr>
          <a:xfrm>
            <a:off x="548640" y="6080760"/>
            <a:ext cx="10972800"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C2C36"/>
              </a:buClr>
              <a:buSzPts val="2200"/>
              <a:buFont typeface="Calibri"/>
              <a:buNone/>
            </a:pPr>
            <a:r>
              <a:rPr b="1" i="1" lang="en-US" sz="2200" u="none" cap="none" strike="noStrike">
                <a:solidFill>
                  <a:srgbClr val="2C2C36"/>
                </a:solidFill>
                <a:latin typeface="Calibri"/>
                <a:ea typeface="Calibri"/>
                <a:cs typeface="Calibri"/>
                <a:sym typeface="Calibri"/>
              </a:rPr>
              <a:t>It's a loop, not a line.</a:t>
            </a:r>
            <a:endParaRPr b="0" i="0" sz="2200" u="none" cap="none" strike="noStrike">
              <a:solidFill>
                <a:schemeClr val="dk1"/>
              </a:solidFill>
              <a:latin typeface="Calibri"/>
              <a:ea typeface="Calibri"/>
              <a:cs typeface="Calibri"/>
              <a:sym typeface="Calibri"/>
            </a:endParaRPr>
          </a:p>
        </p:txBody>
      </p:sp>
      <p:sp>
        <p:nvSpPr>
          <p:cNvPr id="530" name="Google Shape;530;p25"/>
          <p:cNvSpPr/>
          <p:nvPr/>
        </p:nvSpPr>
        <p:spPr>
          <a:xfrm>
            <a:off x="11338560" y="6446520"/>
            <a:ext cx="54864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B6B6B"/>
              </a:buClr>
              <a:buSzPts val="1100"/>
              <a:buFont typeface="Calibri"/>
              <a:buNone/>
            </a:pPr>
            <a:r>
              <a:rPr b="0" i="0" lang="en-US" sz="1100" u="none" cap="none" strike="noStrike">
                <a:solidFill>
                  <a:srgbClr val="6B6B6B"/>
                </a:solidFill>
                <a:latin typeface="Calibri"/>
                <a:ea typeface="Calibri"/>
                <a:cs typeface="Calibri"/>
                <a:sym typeface="Calibri"/>
              </a:rPr>
              <a:t>22</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pic>
        <p:nvPicPr>
          <p:cNvPr descr="Beautify this slide" id="536" name="Google Shape;536;p26"/>
          <p:cNvPicPr preferRelativeResize="0"/>
          <p:nvPr/>
        </p:nvPicPr>
        <p:blipFill>
          <a:blip r:embed="rId3">
            <a:alphaModFix/>
          </a:blip>
          <a:stretch>
            <a:fillRect/>
          </a:stretch>
        </p:blipFill>
        <p:spPr>
          <a:xfrm>
            <a:off x="-47625" y="0"/>
            <a:ext cx="12287250" cy="6858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pic>
        <p:nvPicPr>
          <p:cNvPr descr="Beautify this slide" id="542" name="Google Shape;542;p27"/>
          <p:cNvPicPr preferRelativeResize="0"/>
          <p:nvPr/>
        </p:nvPicPr>
        <p:blipFill>
          <a:blip r:embed="rId3">
            <a:alphaModFix/>
          </a:blip>
          <a:stretch>
            <a:fillRect/>
          </a:stretch>
        </p:blipFill>
        <p:spPr>
          <a:xfrm>
            <a:off x="-47625" y="0"/>
            <a:ext cx="12287250" cy="68580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pic>
        <p:nvPicPr>
          <p:cNvPr descr="Beautify this slide" id="548" name="Google Shape;548;p28"/>
          <p:cNvPicPr preferRelativeResize="0"/>
          <p:nvPr/>
        </p:nvPicPr>
        <p:blipFill>
          <a:blip r:embed="rId3">
            <a:alphaModFix/>
          </a:blip>
          <a:stretch>
            <a:fillRect/>
          </a:stretch>
        </p:blipFill>
        <p:spPr>
          <a:xfrm>
            <a:off x="-47625" y="0"/>
            <a:ext cx="12287250" cy="6858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pic>
        <p:nvPicPr>
          <p:cNvPr descr="Beautify this slide" id="554" name="Google Shape;554;p29"/>
          <p:cNvPicPr preferRelativeResize="0"/>
          <p:nvPr/>
        </p:nvPicPr>
        <p:blipFill>
          <a:blip r:embed="rId3">
            <a:alphaModFix/>
          </a:blip>
          <a:stretch>
            <a:fillRect/>
          </a:stretch>
        </p:blipFill>
        <p:spPr>
          <a:xfrm>
            <a:off x="-47625" y="0"/>
            <a:ext cx="12287250" cy="6858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pic>
        <p:nvPicPr>
          <p:cNvPr descr="Beautify this slide" id="560" name="Google Shape;560;p30"/>
          <p:cNvPicPr preferRelativeResize="0"/>
          <p:nvPr/>
        </p:nvPicPr>
        <p:blipFill>
          <a:blip r:embed="rId3">
            <a:alphaModFix/>
          </a:blip>
          <a:stretch>
            <a:fillRect/>
          </a:stretch>
        </p:blipFill>
        <p:spPr>
          <a:xfrm>
            <a:off x="-47625" y="0"/>
            <a:ext cx="12287250" cy="6858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pic>
        <p:nvPicPr>
          <p:cNvPr descr="Beautify this slide" id="566" name="Google Shape;566;p31"/>
          <p:cNvPicPr preferRelativeResize="0"/>
          <p:nvPr/>
        </p:nvPicPr>
        <p:blipFill>
          <a:blip r:embed="rId3">
            <a:alphaModFix/>
          </a:blip>
          <a:stretch>
            <a:fillRect/>
          </a:stretch>
        </p:blipFill>
        <p:spPr>
          <a:xfrm>
            <a:off x="-47625" y="0"/>
            <a:ext cx="12287250" cy="68580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C2C36"/>
        </a:solidFill>
      </p:bgPr>
    </p:bg>
    <p:spTree>
      <p:nvGrpSpPr>
        <p:cNvPr id="571" name="Shape 571"/>
        <p:cNvGrpSpPr/>
        <p:nvPr/>
      </p:nvGrpSpPr>
      <p:grpSpPr>
        <a:xfrm>
          <a:off x="0" y="0"/>
          <a:ext cx="0" cy="0"/>
          <a:chOff x="0" y="0"/>
          <a:chExt cx="0" cy="0"/>
        </a:xfrm>
      </p:grpSpPr>
      <p:sp>
        <p:nvSpPr>
          <p:cNvPr id="572" name="Google Shape;572;p32"/>
          <p:cNvSpPr/>
          <p:nvPr/>
        </p:nvSpPr>
        <p:spPr>
          <a:xfrm>
            <a:off x="548640" y="411480"/>
            <a:ext cx="91440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5F1E8"/>
              </a:buClr>
              <a:buSzPts val="1400"/>
              <a:buFont typeface="Calibri"/>
              <a:buNone/>
            </a:pPr>
            <a:r>
              <a:rPr b="1" i="0" lang="en-US" sz="1400" u="none" cap="none" strike="noStrike">
                <a:solidFill>
                  <a:srgbClr val="F5F1E8"/>
                </a:solidFill>
                <a:latin typeface="Calibri"/>
                <a:ea typeface="Calibri"/>
                <a:cs typeface="Calibri"/>
                <a:sym typeface="Calibri"/>
              </a:rPr>
              <a:t>THE BIG IDEA</a:t>
            </a:r>
            <a:endParaRPr b="0" i="0" sz="1400" u="none" cap="none" strike="noStrike">
              <a:solidFill>
                <a:schemeClr val="dk1"/>
              </a:solidFill>
              <a:latin typeface="Calibri"/>
              <a:ea typeface="Calibri"/>
              <a:cs typeface="Calibri"/>
              <a:sym typeface="Calibri"/>
            </a:endParaRPr>
          </a:p>
        </p:txBody>
      </p:sp>
      <p:sp>
        <p:nvSpPr>
          <p:cNvPr id="573" name="Google Shape;573;p32"/>
          <p:cNvSpPr/>
          <p:nvPr/>
        </p:nvSpPr>
        <p:spPr>
          <a:xfrm>
            <a:off x="548640" y="1188720"/>
            <a:ext cx="109728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5600"/>
              <a:buFont typeface="Calibri"/>
              <a:buNone/>
            </a:pPr>
            <a:r>
              <a:rPr b="0" i="0" lang="en-US" sz="5600" u="none" cap="none" strike="noStrike">
                <a:solidFill>
                  <a:srgbClr val="F5F1E8"/>
                </a:solidFill>
                <a:latin typeface="Calibri"/>
                <a:ea typeface="Calibri"/>
                <a:cs typeface="Calibri"/>
                <a:sym typeface="Calibri"/>
              </a:rPr>
              <a:t>Your job?</a:t>
            </a:r>
            <a:endParaRPr b="0" i="0" sz="5600" u="none" cap="none" strike="noStrike">
              <a:solidFill>
                <a:schemeClr val="dk1"/>
              </a:solidFill>
              <a:latin typeface="Calibri"/>
              <a:ea typeface="Calibri"/>
              <a:cs typeface="Calibri"/>
              <a:sym typeface="Calibri"/>
            </a:endParaRPr>
          </a:p>
        </p:txBody>
      </p:sp>
      <p:sp>
        <p:nvSpPr>
          <p:cNvPr id="574" name="Google Shape;574;p32"/>
          <p:cNvSpPr/>
          <p:nvPr/>
        </p:nvSpPr>
        <p:spPr>
          <a:xfrm>
            <a:off x="548640" y="2103120"/>
            <a:ext cx="109728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6400"/>
              <a:buFont typeface="Calibri"/>
              <a:buNone/>
            </a:pPr>
            <a:r>
              <a:rPr b="1" i="0" lang="en-US" sz="6400" u="none" cap="none" strike="noStrike">
                <a:solidFill>
                  <a:srgbClr val="F5F1E8"/>
                </a:solidFill>
                <a:latin typeface="Calibri"/>
                <a:ea typeface="Calibri"/>
                <a:cs typeface="Calibri"/>
                <a:sym typeface="Calibri"/>
              </a:rPr>
              <a:t>Conduct the orchestra.</a:t>
            </a:r>
            <a:endParaRPr b="0" i="0" sz="6400" u="none" cap="none" strike="noStrike">
              <a:solidFill>
                <a:schemeClr val="dk1"/>
              </a:solidFill>
              <a:latin typeface="Calibri"/>
              <a:ea typeface="Calibri"/>
              <a:cs typeface="Calibri"/>
              <a:sym typeface="Calibri"/>
            </a:endParaRPr>
          </a:p>
        </p:txBody>
      </p:sp>
      <p:sp>
        <p:nvSpPr>
          <p:cNvPr id="575" name="Google Shape;575;p32"/>
          <p:cNvSpPr/>
          <p:nvPr/>
        </p:nvSpPr>
        <p:spPr>
          <a:xfrm>
            <a:off x="548640" y="3246120"/>
            <a:ext cx="731520" cy="64008"/>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32"/>
          <p:cNvSpPr/>
          <p:nvPr/>
        </p:nvSpPr>
        <p:spPr>
          <a:xfrm>
            <a:off x="548640" y="3566160"/>
            <a:ext cx="10972800" cy="2743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3000"/>
              <a:buFont typeface="Calibri"/>
              <a:buNone/>
            </a:pPr>
            <a:r>
              <a:rPr b="0" i="0" lang="en-US" sz="3000" u="none" cap="none" strike="noStrike">
                <a:solidFill>
                  <a:srgbClr val="F5F1E8"/>
                </a:solidFill>
                <a:latin typeface="Calibri"/>
                <a:ea typeface="Calibri"/>
                <a:cs typeface="Calibri"/>
                <a:sym typeface="Calibri"/>
              </a:rPr>
              <a:t>You bring taste and judgment.</a:t>
            </a:r>
            <a:endParaRPr b="0" i="0" sz="3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5F1E8"/>
              </a:buClr>
              <a:buSzPts val="3000"/>
              <a:buFont typeface="Calibri"/>
              <a:buNone/>
            </a:pPr>
            <a:r>
              <a:rPr b="0" i="0" lang="en-US" sz="3000" u="none" cap="none" strike="noStrike">
                <a:solidFill>
                  <a:srgbClr val="F5F1E8"/>
                </a:solidFill>
                <a:latin typeface="Calibri"/>
                <a:ea typeface="Calibri"/>
                <a:cs typeface="Calibri"/>
                <a:sym typeface="Calibri"/>
              </a:rPr>
              <a:t> </a:t>
            </a:r>
            <a:endParaRPr b="0" i="0" sz="3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5F1E8"/>
              </a:buClr>
              <a:buSzPts val="3000"/>
              <a:buFont typeface="Calibri"/>
              <a:buNone/>
            </a:pPr>
            <a:r>
              <a:rPr b="0" i="0" lang="en-US" sz="3000" u="none" cap="none" strike="noStrike">
                <a:solidFill>
                  <a:srgbClr val="F5F1E8"/>
                </a:solidFill>
                <a:latin typeface="Calibri"/>
                <a:ea typeface="Calibri"/>
                <a:cs typeface="Calibri"/>
                <a:sym typeface="Calibri"/>
              </a:rPr>
              <a:t>Tools bring speed and volume.</a:t>
            </a:r>
            <a:endParaRPr b="0" i="0" sz="3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5F1E8"/>
              </a:buClr>
              <a:buSzPts val="3000"/>
              <a:buFont typeface="Calibri"/>
              <a:buNone/>
            </a:pPr>
            <a:r>
              <a:rPr b="0" i="0" lang="en-US" sz="3000" u="none" cap="none" strike="noStrike">
                <a:solidFill>
                  <a:srgbClr val="F5F1E8"/>
                </a:solidFill>
                <a:latin typeface="Calibri"/>
                <a:ea typeface="Calibri"/>
                <a:cs typeface="Calibri"/>
                <a:sym typeface="Calibri"/>
              </a:rPr>
              <a:t> </a:t>
            </a:r>
            <a:endParaRPr b="0" i="0" sz="3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F3E80"/>
              </a:buClr>
              <a:buSzPts val="3000"/>
              <a:buFont typeface="Calibri"/>
              <a:buNone/>
            </a:pPr>
            <a:r>
              <a:rPr b="1" i="0" lang="en-US" sz="3000" u="none" cap="none" strike="noStrike">
                <a:solidFill>
                  <a:srgbClr val="FF3E80"/>
                </a:solidFill>
                <a:latin typeface="Calibri"/>
                <a:ea typeface="Calibri"/>
                <a:cs typeface="Calibri"/>
                <a:sym typeface="Calibri"/>
              </a:rPr>
              <a:t>Workflow brings the magic.</a:t>
            </a:r>
            <a:endParaRPr b="0" i="0" sz="3000" u="none" cap="none" strike="noStrike">
              <a:solidFill>
                <a:schemeClr val="dk1"/>
              </a:solidFill>
              <a:latin typeface="Calibri"/>
              <a:ea typeface="Calibri"/>
              <a:cs typeface="Calibri"/>
              <a:sym typeface="Calibri"/>
            </a:endParaRPr>
          </a:p>
        </p:txBody>
      </p:sp>
      <p:sp>
        <p:nvSpPr>
          <p:cNvPr id="577" name="Google Shape;577;p32"/>
          <p:cNvSpPr/>
          <p:nvPr/>
        </p:nvSpPr>
        <p:spPr>
          <a:xfrm>
            <a:off x="11338560" y="6446520"/>
            <a:ext cx="54864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C8C0B0"/>
              </a:buClr>
              <a:buSzPts val="1100"/>
              <a:buFont typeface="Calibri"/>
              <a:buNone/>
            </a:pPr>
            <a:r>
              <a:rPr b="0" i="0" lang="en-US" sz="1100" u="none" cap="none" strike="noStrike">
                <a:solidFill>
                  <a:srgbClr val="C8C0B0"/>
                </a:solidFill>
                <a:latin typeface="Calibri"/>
                <a:ea typeface="Calibri"/>
                <a:cs typeface="Calibri"/>
                <a:sym typeface="Calibri"/>
              </a:rPr>
              <a:t>29</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1E8"/>
        </a:solidFill>
      </p:bgPr>
    </p:bg>
    <p:spTree>
      <p:nvGrpSpPr>
        <p:cNvPr id="582" name="Shape 582"/>
        <p:cNvGrpSpPr/>
        <p:nvPr/>
      </p:nvGrpSpPr>
      <p:grpSpPr>
        <a:xfrm>
          <a:off x="0" y="0"/>
          <a:ext cx="0" cy="0"/>
          <a:chOff x="0" y="0"/>
          <a:chExt cx="0" cy="0"/>
        </a:xfrm>
      </p:grpSpPr>
      <p:sp>
        <p:nvSpPr>
          <p:cNvPr id="583" name="Google Shape;583;p33"/>
          <p:cNvSpPr/>
          <p:nvPr/>
        </p:nvSpPr>
        <p:spPr>
          <a:xfrm>
            <a:off x="548640" y="411480"/>
            <a:ext cx="91440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3E80"/>
              </a:buClr>
              <a:buSzPts val="1400"/>
              <a:buFont typeface="Calibri"/>
              <a:buNone/>
            </a:pPr>
            <a:r>
              <a:rPr b="1" i="0" lang="en-US" sz="1400" u="none" cap="none" strike="noStrike">
                <a:solidFill>
                  <a:srgbClr val="FF3E80"/>
                </a:solidFill>
                <a:latin typeface="Calibri"/>
                <a:ea typeface="Calibri"/>
                <a:cs typeface="Calibri"/>
                <a:sym typeface="Calibri"/>
              </a:rPr>
              <a:t>WHERE ARE YOU?</a:t>
            </a:r>
            <a:endParaRPr b="0" i="0" sz="1400" u="none" cap="none" strike="noStrike">
              <a:solidFill>
                <a:schemeClr val="dk1"/>
              </a:solidFill>
              <a:latin typeface="Calibri"/>
              <a:ea typeface="Calibri"/>
              <a:cs typeface="Calibri"/>
              <a:sym typeface="Calibri"/>
            </a:endParaRPr>
          </a:p>
        </p:txBody>
      </p:sp>
      <p:sp>
        <p:nvSpPr>
          <p:cNvPr id="584" name="Google Shape;584;p33"/>
          <p:cNvSpPr/>
          <p:nvPr/>
        </p:nvSpPr>
        <p:spPr>
          <a:xfrm>
            <a:off x="548640" y="914400"/>
            <a:ext cx="109728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4800"/>
              <a:buFont typeface="Calibri"/>
              <a:buNone/>
            </a:pPr>
            <a:r>
              <a:rPr b="1" i="0" lang="en-US" sz="4800" u="none" cap="none" strike="noStrike">
                <a:solidFill>
                  <a:srgbClr val="2C2C36"/>
                </a:solidFill>
                <a:latin typeface="Calibri"/>
                <a:ea typeface="Calibri"/>
                <a:cs typeface="Calibri"/>
                <a:sym typeface="Calibri"/>
              </a:rPr>
              <a:t>The maturity ladder.</a:t>
            </a:r>
            <a:endParaRPr b="0" i="0" sz="4800" u="none" cap="none" strike="noStrike">
              <a:solidFill>
                <a:schemeClr val="dk1"/>
              </a:solidFill>
              <a:latin typeface="Calibri"/>
              <a:ea typeface="Calibri"/>
              <a:cs typeface="Calibri"/>
              <a:sym typeface="Calibri"/>
            </a:endParaRPr>
          </a:p>
        </p:txBody>
      </p:sp>
      <p:sp>
        <p:nvSpPr>
          <p:cNvPr id="585" name="Google Shape;585;p33"/>
          <p:cNvSpPr/>
          <p:nvPr/>
        </p:nvSpPr>
        <p:spPr>
          <a:xfrm>
            <a:off x="548640" y="2240280"/>
            <a:ext cx="109728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3600"/>
              <a:buFont typeface="Calibri"/>
              <a:buNone/>
            </a:pPr>
            <a:r>
              <a:rPr b="1" i="1" lang="en-US" sz="3600" u="none" cap="none" strike="noStrike">
                <a:solidFill>
                  <a:srgbClr val="FF3E80"/>
                </a:solidFill>
                <a:latin typeface="Calibri"/>
                <a:ea typeface="Calibri"/>
                <a:cs typeface="Calibri"/>
                <a:sym typeface="Calibri"/>
              </a:rPr>
              <a:t>01</a:t>
            </a:r>
            <a:endParaRPr b="0" i="0" sz="3600" u="none" cap="none" strike="noStrike">
              <a:solidFill>
                <a:schemeClr val="dk1"/>
              </a:solidFill>
              <a:latin typeface="Calibri"/>
              <a:ea typeface="Calibri"/>
              <a:cs typeface="Calibri"/>
              <a:sym typeface="Calibri"/>
            </a:endParaRPr>
          </a:p>
        </p:txBody>
      </p:sp>
      <p:sp>
        <p:nvSpPr>
          <p:cNvPr id="586" name="Google Shape;586;p33"/>
          <p:cNvSpPr/>
          <p:nvPr/>
        </p:nvSpPr>
        <p:spPr>
          <a:xfrm>
            <a:off x="1828800" y="2240280"/>
            <a:ext cx="978408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800"/>
              <a:buFont typeface="Calibri"/>
              <a:buNone/>
            </a:pPr>
            <a:r>
              <a:rPr b="1" i="0" lang="en-US" sz="2800" u="none" cap="none" strike="noStrike">
                <a:solidFill>
                  <a:srgbClr val="2C2C36"/>
                </a:solidFill>
                <a:latin typeface="Calibri"/>
                <a:ea typeface="Calibri"/>
                <a:cs typeface="Calibri"/>
                <a:sym typeface="Calibri"/>
              </a:rPr>
              <a:t>One tool, one task.</a:t>
            </a:r>
            <a:endParaRPr b="0" i="0" sz="2800" u="none" cap="none" strike="noStrike">
              <a:solidFill>
                <a:schemeClr val="dk1"/>
              </a:solidFill>
              <a:latin typeface="Calibri"/>
              <a:ea typeface="Calibri"/>
              <a:cs typeface="Calibri"/>
              <a:sym typeface="Calibri"/>
            </a:endParaRPr>
          </a:p>
        </p:txBody>
      </p:sp>
      <p:sp>
        <p:nvSpPr>
          <p:cNvPr id="587" name="Google Shape;587;p33"/>
          <p:cNvSpPr/>
          <p:nvPr/>
        </p:nvSpPr>
        <p:spPr>
          <a:xfrm>
            <a:off x="548640" y="2734056"/>
            <a:ext cx="11064240" cy="9144"/>
          </a:xfrm>
          <a:prstGeom prst="rect">
            <a:avLst/>
          </a:prstGeom>
          <a:solidFill>
            <a:srgbClr val="D8D2C5"/>
          </a:solidFill>
          <a:ln cap="flat" cmpd="sng" w="12700">
            <a:solidFill>
              <a:srgbClr val="D8D2C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33"/>
          <p:cNvSpPr/>
          <p:nvPr/>
        </p:nvSpPr>
        <p:spPr>
          <a:xfrm>
            <a:off x="548640" y="2807208"/>
            <a:ext cx="109728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3600"/>
              <a:buFont typeface="Calibri"/>
              <a:buNone/>
            </a:pPr>
            <a:r>
              <a:rPr b="1" i="1" lang="en-US" sz="3600" u="none" cap="none" strike="noStrike">
                <a:solidFill>
                  <a:srgbClr val="FF3E80"/>
                </a:solidFill>
                <a:latin typeface="Calibri"/>
                <a:ea typeface="Calibri"/>
                <a:cs typeface="Calibri"/>
                <a:sym typeface="Calibri"/>
              </a:rPr>
              <a:t>02</a:t>
            </a:r>
            <a:endParaRPr b="0" i="0" sz="3600" u="none" cap="none" strike="noStrike">
              <a:solidFill>
                <a:schemeClr val="dk1"/>
              </a:solidFill>
              <a:latin typeface="Calibri"/>
              <a:ea typeface="Calibri"/>
              <a:cs typeface="Calibri"/>
              <a:sym typeface="Calibri"/>
            </a:endParaRPr>
          </a:p>
        </p:txBody>
      </p:sp>
      <p:sp>
        <p:nvSpPr>
          <p:cNvPr id="589" name="Google Shape;589;p33"/>
          <p:cNvSpPr/>
          <p:nvPr/>
        </p:nvSpPr>
        <p:spPr>
          <a:xfrm>
            <a:off x="1828800" y="2807208"/>
            <a:ext cx="978408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800"/>
              <a:buFont typeface="Calibri"/>
              <a:buNone/>
            </a:pPr>
            <a:r>
              <a:rPr b="1" i="0" lang="en-US" sz="2800" u="none" cap="none" strike="noStrike">
                <a:solidFill>
                  <a:srgbClr val="2C2C36"/>
                </a:solidFill>
                <a:latin typeface="Calibri"/>
                <a:ea typeface="Calibri"/>
                <a:cs typeface="Calibri"/>
                <a:sym typeface="Calibri"/>
              </a:rPr>
              <a:t>Many tools, no plan.</a:t>
            </a:r>
            <a:endParaRPr b="0" i="0" sz="2800" u="none" cap="none" strike="noStrike">
              <a:solidFill>
                <a:schemeClr val="dk1"/>
              </a:solidFill>
              <a:latin typeface="Calibri"/>
              <a:ea typeface="Calibri"/>
              <a:cs typeface="Calibri"/>
              <a:sym typeface="Calibri"/>
            </a:endParaRPr>
          </a:p>
        </p:txBody>
      </p:sp>
      <p:sp>
        <p:nvSpPr>
          <p:cNvPr id="590" name="Google Shape;590;p33"/>
          <p:cNvSpPr/>
          <p:nvPr/>
        </p:nvSpPr>
        <p:spPr>
          <a:xfrm>
            <a:off x="548640" y="3300984"/>
            <a:ext cx="11064240" cy="9144"/>
          </a:xfrm>
          <a:prstGeom prst="rect">
            <a:avLst/>
          </a:prstGeom>
          <a:solidFill>
            <a:srgbClr val="D8D2C5"/>
          </a:solidFill>
          <a:ln cap="flat" cmpd="sng" w="12700">
            <a:solidFill>
              <a:srgbClr val="D8D2C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33"/>
          <p:cNvSpPr/>
          <p:nvPr/>
        </p:nvSpPr>
        <p:spPr>
          <a:xfrm>
            <a:off x="548640" y="3374136"/>
            <a:ext cx="109728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3600"/>
              <a:buFont typeface="Calibri"/>
              <a:buNone/>
            </a:pPr>
            <a:r>
              <a:rPr b="1" i="1" lang="en-US" sz="3600" u="none" cap="none" strike="noStrike">
                <a:solidFill>
                  <a:srgbClr val="FF3E80"/>
                </a:solidFill>
                <a:latin typeface="Calibri"/>
                <a:ea typeface="Calibri"/>
                <a:cs typeface="Calibri"/>
                <a:sym typeface="Calibri"/>
              </a:rPr>
              <a:t>03</a:t>
            </a:r>
            <a:endParaRPr b="0" i="0" sz="3600" u="none" cap="none" strike="noStrike">
              <a:solidFill>
                <a:schemeClr val="dk1"/>
              </a:solidFill>
              <a:latin typeface="Calibri"/>
              <a:ea typeface="Calibri"/>
              <a:cs typeface="Calibri"/>
              <a:sym typeface="Calibri"/>
            </a:endParaRPr>
          </a:p>
        </p:txBody>
      </p:sp>
      <p:sp>
        <p:nvSpPr>
          <p:cNvPr id="592" name="Google Shape;592;p33"/>
          <p:cNvSpPr/>
          <p:nvPr/>
        </p:nvSpPr>
        <p:spPr>
          <a:xfrm>
            <a:off x="1828800" y="3374136"/>
            <a:ext cx="978408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800"/>
              <a:buFont typeface="Calibri"/>
              <a:buNone/>
            </a:pPr>
            <a:r>
              <a:rPr b="1" i="0" lang="en-US" sz="2800" u="none" cap="none" strike="noStrike">
                <a:solidFill>
                  <a:srgbClr val="2C2C36"/>
                </a:solidFill>
                <a:latin typeface="Calibri"/>
                <a:ea typeface="Calibri"/>
                <a:cs typeface="Calibri"/>
                <a:sym typeface="Calibri"/>
              </a:rPr>
              <a:t>A real sequence.</a:t>
            </a:r>
            <a:endParaRPr b="0" i="0" sz="2800" u="none" cap="none" strike="noStrike">
              <a:solidFill>
                <a:schemeClr val="dk1"/>
              </a:solidFill>
              <a:latin typeface="Calibri"/>
              <a:ea typeface="Calibri"/>
              <a:cs typeface="Calibri"/>
              <a:sym typeface="Calibri"/>
            </a:endParaRPr>
          </a:p>
        </p:txBody>
      </p:sp>
      <p:sp>
        <p:nvSpPr>
          <p:cNvPr id="593" name="Google Shape;593;p33"/>
          <p:cNvSpPr/>
          <p:nvPr/>
        </p:nvSpPr>
        <p:spPr>
          <a:xfrm>
            <a:off x="548640" y="3867912"/>
            <a:ext cx="11064240" cy="9144"/>
          </a:xfrm>
          <a:prstGeom prst="rect">
            <a:avLst/>
          </a:prstGeom>
          <a:solidFill>
            <a:srgbClr val="D8D2C5"/>
          </a:solidFill>
          <a:ln cap="flat" cmpd="sng" w="12700">
            <a:solidFill>
              <a:srgbClr val="D8D2C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33"/>
          <p:cNvSpPr/>
          <p:nvPr/>
        </p:nvSpPr>
        <p:spPr>
          <a:xfrm>
            <a:off x="548640" y="3941064"/>
            <a:ext cx="109728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3600"/>
              <a:buFont typeface="Calibri"/>
              <a:buNone/>
            </a:pPr>
            <a:r>
              <a:rPr b="1" i="1" lang="en-US" sz="3600" u="none" cap="none" strike="noStrike">
                <a:solidFill>
                  <a:srgbClr val="FF3E80"/>
                </a:solidFill>
                <a:latin typeface="Calibri"/>
                <a:ea typeface="Calibri"/>
                <a:cs typeface="Calibri"/>
                <a:sym typeface="Calibri"/>
              </a:rPr>
              <a:t>04</a:t>
            </a:r>
            <a:endParaRPr b="0" i="0" sz="3600" u="none" cap="none" strike="noStrike">
              <a:solidFill>
                <a:schemeClr val="dk1"/>
              </a:solidFill>
              <a:latin typeface="Calibri"/>
              <a:ea typeface="Calibri"/>
              <a:cs typeface="Calibri"/>
              <a:sym typeface="Calibri"/>
            </a:endParaRPr>
          </a:p>
        </p:txBody>
      </p:sp>
      <p:sp>
        <p:nvSpPr>
          <p:cNvPr id="595" name="Google Shape;595;p33"/>
          <p:cNvSpPr/>
          <p:nvPr/>
        </p:nvSpPr>
        <p:spPr>
          <a:xfrm>
            <a:off x="1828800" y="3941064"/>
            <a:ext cx="978408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800"/>
              <a:buFont typeface="Calibri"/>
              <a:buNone/>
            </a:pPr>
            <a:r>
              <a:rPr b="1" i="0" lang="en-US" sz="2800" u="none" cap="none" strike="noStrike">
                <a:solidFill>
                  <a:srgbClr val="2C2C36"/>
                </a:solidFill>
                <a:latin typeface="Calibri"/>
                <a:ea typeface="Calibri"/>
                <a:cs typeface="Calibri"/>
                <a:sym typeface="Calibri"/>
              </a:rPr>
              <a:t>Parallel workflows.</a:t>
            </a:r>
            <a:endParaRPr b="0" i="0" sz="2800" u="none" cap="none" strike="noStrike">
              <a:solidFill>
                <a:schemeClr val="dk1"/>
              </a:solidFill>
              <a:latin typeface="Calibri"/>
              <a:ea typeface="Calibri"/>
              <a:cs typeface="Calibri"/>
              <a:sym typeface="Calibri"/>
            </a:endParaRPr>
          </a:p>
        </p:txBody>
      </p:sp>
      <p:sp>
        <p:nvSpPr>
          <p:cNvPr id="596" name="Google Shape;596;p33"/>
          <p:cNvSpPr/>
          <p:nvPr/>
        </p:nvSpPr>
        <p:spPr>
          <a:xfrm>
            <a:off x="548640" y="4434840"/>
            <a:ext cx="11064240" cy="9144"/>
          </a:xfrm>
          <a:prstGeom prst="rect">
            <a:avLst/>
          </a:prstGeom>
          <a:solidFill>
            <a:srgbClr val="D8D2C5"/>
          </a:solidFill>
          <a:ln cap="flat" cmpd="sng" w="12700">
            <a:solidFill>
              <a:srgbClr val="D8D2C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33"/>
          <p:cNvSpPr/>
          <p:nvPr/>
        </p:nvSpPr>
        <p:spPr>
          <a:xfrm>
            <a:off x="548640" y="4507992"/>
            <a:ext cx="109728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3600"/>
              <a:buFont typeface="Calibri"/>
              <a:buNone/>
            </a:pPr>
            <a:r>
              <a:rPr b="1" i="1" lang="en-US" sz="3600" u="none" cap="none" strike="noStrike">
                <a:solidFill>
                  <a:srgbClr val="FF3E80"/>
                </a:solidFill>
                <a:latin typeface="Calibri"/>
                <a:ea typeface="Calibri"/>
                <a:cs typeface="Calibri"/>
                <a:sym typeface="Calibri"/>
              </a:rPr>
              <a:t>05</a:t>
            </a:r>
            <a:endParaRPr b="0" i="0" sz="3600" u="none" cap="none" strike="noStrike">
              <a:solidFill>
                <a:schemeClr val="dk1"/>
              </a:solidFill>
              <a:latin typeface="Calibri"/>
              <a:ea typeface="Calibri"/>
              <a:cs typeface="Calibri"/>
              <a:sym typeface="Calibri"/>
            </a:endParaRPr>
          </a:p>
        </p:txBody>
      </p:sp>
      <p:sp>
        <p:nvSpPr>
          <p:cNvPr id="598" name="Google Shape;598;p33"/>
          <p:cNvSpPr/>
          <p:nvPr/>
        </p:nvSpPr>
        <p:spPr>
          <a:xfrm>
            <a:off x="1828800" y="4507992"/>
            <a:ext cx="978408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800"/>
              <a:buFont typeface="Calibri"/>
              <a:buNone/>
            </a:pPr>
            <a:r>
              <a:rPr b="1" i="0" lang="en-US" sz="2800" u="none" cap="none" strike="noStrike">
                <a:solidFill>
                  <a:srgbClr val="2C2C36"/>
                </a:solidFill>
                <a:latin typeface="Calibri"/>
                <a:ea typeface="Calibri"/>
                <a:cs typeface="Calibri"/>
                <a:sym typeface="Calibri"/>
              </a:rPr>
              <a:t>Adaptive systems.</a:t>
            </a:r>
            <a:endParaRPr b="0" i="0" sz="2800" u="none" cap="none" strike="noStrike">
              <a:solidFill>
                <a:schemeClr val="dk1"/>
              </a:solidFill>
              <a:latin typeface="Calibri"/>
              <a:ea typeface="Calibri"/>
              <a:cs typeface="Calibri"/>
              <a:sym typeface="Calibri"/>
            </a:endParaRPr>
          </a:p>
        </p:txBody>
      </p:sp>
      <p:sp>
        <p:nvSpPr>
          <p:cNvPr id="599" name="Google Shape;599;p33"/>
          <p:cNvSpPr/>
          <p:nvPr/>
        </p:nvSpPr>
        <p:spPr>
          <a:xfrm>
            <a:off x="548640" y="5001768"/>
            <a:ext cx="11064240" cy="9144"/>
          </a:xfrm>
          <a:prstGeom prst="rect">
            <a:avLst/>
          </a:prstGeom>
          <a:solidFill>
            <a:srgbClr val="D8D2C5"/>
          </a:solidFill>
          <a:ln cap="flat" cmpd="sng" w="12700">
            <a:solidFill>
              <a:srgbClr val="D8D2C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33"/>
          <p:cNvSpPr/>
          <p:nvPr/>
        </p:nvSpPr>
        <p:spPr>
          <a:xfrm>
            <a:off x="548640" y="5074920"/>
            <a:ext cx="109728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3E80"/>
              </a:buClr>
              <a:buSzPts val="3600"/>
              <a:buFont typeface="Calibri"/>
              <a:buNone/>
            </a:pPr>
            <a:r>
              <a:rPr b="1" i="1" lang="en-US" sz="3600" u="none" cap="none" strike="noStrike">
                <a:solidFill>
                  <a:srgbClr val="FF3E80"/>
                </a:solidFill>
                <a:latin typeface="Calibri"/>
                <a:ea typeface="Calibri"/>
                <a:cs typeface="Calibri"/>
                <a:sym typeface="Calibri"/>
              </a:rPr>
              <a:t>06</a:t>
            </a:r>
            <a:endParaRPr b="0" i="0" sz="3600" u="none" cap="none" strike="noStrike">
              <a:solidFill>
                <a:schemeClr val="dk1"/>
              </a:solidFill>
              <a:latin typeface="Calibri"/>
              <a:ea typeface="Calibri"/>
              <a:cs typeface="Calibri"/>
              <a:sym typeface="Calibri"/>
            </a:endParaRPr>
          </a:p>
        </p:txBody>
      </p:sp>
      <p:sp>
        <p:nvSpPr>
          <p:cNvPr id="601" name="Google Shape;601;p33"/>
          <p:cNvSpPr/>
          <p:nvPr/>
        </p:nvSpPr>
        <p:spPr>
          <a:xfrm>
            <a:off x="1828800" y="5074920"/>
            <a:ext cx="978408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2800"/>
              <a:buFont typeface="Calibri"/>
              <a:buNone/>
            </a:pPr>
            <a:r>
              <a:rPr b="1" i="0" lang="en-US" sz="2800" u="none" cap="none" strike="noStrike">
                <a:solidFill>
                  <a:srgbClr val="2C2C36"/>
                </a:solidFill>
                <a:latin typeface="Calibri"/>
                <a:ea typeface="Calibri"/>
                <a:cs typeface="Calibri"/>
                <a:sym typeface="Calibri"/>
              </a:rPr>
              <a:t>Agentic.</a:t>
            </a:r>
            <a:endParaRPr b="0" i="0" sz="2800" u="none" cap="none" strike="noStrike">
              <a:solidFill>
                <a:schemeClr val="dk1"/>
              </a:solidFill>
              <a:latin typeface="Calibri"/>
              <a:ea typeface="Calibri"/>
              <a:cs typeface="Calibri"/>
              <a:sym typeface="Calibri"/>
            </a:endParaRPr>
          </a:p>
        </p:txBody>
      </p:sp>
      <p:sp>
        <p:nvSpPr>
          <p:cNvPr id="602" name="Google Shape;602;p33"/>
          <p:cNvSpPr/>
          <p:nvPr/>
        </p:nvSpPr>
        <p:spPr>
          <a:xfrm>
            <a:off x="548640" y="6035040"/>
            <a:ext cx="1097280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3E80"/>
              </a:buClr>
              <a:buSzPts val="2200"/>
              <a:buFont typeface="Calibri"/>
              <a:buNone/>
            </a:pPr>
            <a:r>
              <a:rPr b="1" i="1" lang="en-US" sz="2200" u="none" cap="none" strike="noStrike">
                <a:solidFill>
                  <a:srgbClr val="FF3E80"/>
                </a:solidFill>
                <a:latin typeface="Calibri"/>
                <a:ea typeface="Calibri"/>
                <a:cs typeface="Calibri"/>
                <a:sym typeface="Calibri"/>
              </a:rPr>
              <a:t>Most teams: Lvl 2. Winners: Lvl 4.</a:t>
            </a:r>
            <a:endParaRPr b="0" i="0" sz="2200" u="none" cap="none" strike="noStrike">
              <a:solidFill>
                <a:schemeClr val="dk1"/>
              </a:solidFill>
              <a:latin typeface="Calibri"/>
              <a:ea typeface="Calibri"/>
              <a:cs typeface="Calibri"/>
              <a:sym typeface="Calibri"/>
            </a:endParaRPr>
          </a:p>
        </p:txBody>
      </p:sp>
      <p:sp>
        <p:nvSpPr>
          <p:cNvPr id="603" name="Google Shape;603;p33"/>
          <p:cNvSpPr/>
          <p:nvPr/>
        </p:nvSpPr>
        <p:spPr>
          <a:xfrm>
            <a:off x="11338560" y="6446520"/>
            <a:ext cx="54864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B6B6B"/>
              </a:buClr>
              <a:buSzPts val="1100"/>
              <a:buFont typeface="Calibri"/>
              <a:buNone/>
            </a:pPr>
            <a:r>
              <a:rPr b="0" i="0" lang="en-US" sz="1100" u="none" cap="none" strike="noStrike">
                <a:solidFill>
                  <a:srgbClr val="6B6B6B"/>
                </a:solidFill>
                <a:latin typeface="Calibri"/>
                <a:ea typeface="Calibri"/>
                <a:cs typeface="Calibri"/>
                <a:sym typeface="Calibri"/>
              </a:rPr>
              <a:t>30</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1E8"/>
        </a:solidFill>
      </p:bgPr>
    </p:bg>
    <p:spTree>
      <p:nvGrpSpPr>
        <p:cNvPr id="608" name="Shape 608"/>
        <p:cNvGrpSpPr/>
        <p:nvPr/>
      </p:nvGrpSpPr>
      <p:grpSpPr>
        <a:xfrm>
          <a:off x="0" y="0"/>
          <a:ext cx="0" cy="0"/>
          <a:chOff x="0" y="0"/>
          <a:chExt cx="0" cy="0"/>
        </a:xfrm>
      </p:grpSpPr>
      <p:sp>
        <p:nvSpPr>
          <p:cNvPr id="609" name="Google Shape;609;p34"/>
          <p:cNvSpPr/>
          <p:nvPr/>
        </p:nvSpPr>
        <p:spPr>
          <a:xfrm>
            <a:off x="548640" y="411480"/>
            <a:ext cx="91440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3E80"/>
              </a:buClr>
              <a:buSzPts val="1400"/>
              <a:buFont typeface="Calibri"/>
              <a:buNone/>
            </a:pPr>
            <a:r>
              <a:rPr b="1" i="0" lang="en-US" sz="1400" u="none" cap="none" strike="noStrike">
                <a:solidFill>
                  <a:srgbClr val="FF3E80"/>
                </a:solidFill>
                <a:latin typeface="Calibri"/>
                <a:ea typeface="Calibri"/>
                <a:cs typeface="Calibri"/>
                <a:sym typeface="Calibri"/>
              </a:rPr>
              <a:t>MAKE IT STICK  ·  3 MINUTES</a:t>
            </a:r>
            <a:endParaRPr b="0" i="0" sz="1400" u="none" cap="none" strike="noStrike">
              <a:solidFill>
                <a:schemeClr val="dk1"/>
              </a:solidFill>
              <a:latin typeface="Calibri"/>
              <a:ea typeface="Calibri"/>
              <a:cs typeface="Calibri"/>
              <a:sym typeface="Calibri"/>
            </a:endParaRPr>
          </a:p>
        </p:txBody>
      </p:sp>
      <p:sp>
        <p:nvSpPr>
          <p:cNvPr id="610" name="Google Shape;610;p34"/>
          <p:cNvSpPr/>
          <p:nvPr/>
        </p:nvSpPr>
        <p:spPr>
          <a:xfrm>
            <a:off x="548640" y="914400"/>
            <a:ext cx="10972800" cy="10972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8400"/>
              <a:buFont typeface="Calibri"/>
              <a:buNone/>
            </a:pPr>
            <a:r>
              <a:rPr b="1" i="0" lang="en-US" sz="8400" u="none" cap="none" strike="noStrike">
                <a:solidFill>
                  <a:srgbClr val="2C2C36"/>
                </a:solidFill>
                <a:latin typeface="Calibri"/>
                <a:ea typeface="Calibri"/>
                <a:cs typeface="Calibri"/>
                <a:sym typeface="Calibri"/>
              </a:rPr>
              <a:t>3 - 2 - 1.</a:t>
            </a:r>
            <a:endParaRPr b="0" i="0" sz="8400" u="none" cap="none" strike="noStrike">
              <a:solidFill>
                <a:schemeClr val="dk1"/>
              </a:solidFill>
              <a:latin typeface="Calibri"/>
              <a:ea typeface="Calibri"/>
              <a:cs typeface="Calibri"/>
              <a:sym typeface="Calibri"/>
            </a:endParaRPr>
          </a:p>
        </p:txBody>
      </p:sp>
      <p:sp>
        <p:nvSpPr>
          <p:cNvPr id="611" name="Google Shape;611;p34"/>
          <p:cNvSpPr/>
          <p:nvPr/>
        </p:nvSpPr>
        <p:spPr>
          <a:xfrm>
            <a:off x="548640" y="2194560"/>
            <a:ext cx="731520" cy="64008"/>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34"/>
          <p:cNvSpPr/>
          <p:nvPr/>
        </p:nvSpPr>
        <p:spPr>
          <a:xfrm>
            <a:off x="548640" y="2606040"/>
            <a:ext cx="1280160" cy="10515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3E80"/>
              </a:buClr>
              <a:buSzPts val="7200"/>
              <a:buFont typeface="Calibri"/>
              <a:buNone/>
            </a:pPr>
            <a:r>
              <a:rPr b="1" i="0" lang="en-US" sz="7200" u="none" cap="none" strike="noStrike">
                <a:solidFill>
                  <a:srgbClr val="FF3E80"/>
                </a:solidFill>
                <a:latin typeface="Calibri"/>
                <a:ea typeface="Calibri"/>
                <a:cs typeface="Calibri"/>
                <a:sym typeface="Calibri"/>
              </a:rPr>
              <a:t>3</a:t>
            </a:r>
            <a:endParaRPr b="0" i="0" sz="7200" u="none" cap="none" strike="noStrike">
              <a:solidFill>
                <a:schemeClr val="dk1"/>
              </a:solidFill>
              <a:latin typeface="Calibri"/>
              <a:ea typeface="Calibri"/>
              <a:cs typeface="Calibri"/>
              <a:sym typeface="Calibri"/>
            </a:endParaRPr>
          </a:p>
        </p:txBody>
      </p:sp>
      <p:sp>
        <p:nvSpPr>
          <p:cNvPr id="613" name="Google Shape;613;p34"/>
          <p:cNvSpPr/>
          <p:nvPr/>
        </p:nvSpPr>
        <p:spPr>
          <a:xfrm>
            <a:off x="2011680" y="2606040"/>
            <a:ext cx="9509760" cy="10515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3000"/>
              <a:buFont typeface="Calibri"/>
              <a:buNone/>
            </a:pPr>
            <a:r>
              <a:rPr b="1" i="0" lang="en-US" sz="3000" u="none" cap="none" strike="noStrike">
                <a:solidFill>
                  <a:srgbClr val="2C2C36"/>
                </a:solidFill>
                <a:latin typeface="Calibri"/>
                <a:ea typeface="Calibri"/>
                <a:cs typeface="Calibri"/>
                <a:sym typeface="Calibri"/>
              </a:rPr>
              <a:t>main points</a:t>
            </a:r>
            <a:r>
              <a:rPr b="0" i="0" lang="en-US" sz="3000" u="none" cap="none" strike="noStrike">
                <a:solidFill>
                  <a:srgbClr val="2C2C36"/>
                </a:solidFill>
                <a:latin typeface="Calibri"/>
                <a:ea typeface="Calibri"/>
                <a:cs typeface="Calibri"/>
                <a:sym typeface="Calibri"/>
              </a:rPr>
              <a:t> you'll remember.</a:t>
            </a:r>
            <a:endParaRPr b="0" i="0" sz="3000" u="none" cap="none" strike="noStrike">
              <a:solidFill>
                <a:schemeClr val="dk1"/>
              </a:solidFill>
              <a:latin typeface="Calibri"/>
              <a:ea typeface="Calibri"/>
              <a:cs typeface="Calibri"/>
              <a:sym typeface="Calibri"/>
            </a:endParaRPr>
          </a:p>
        </p:txBody>
      </p:sp>
      <p:sp>
        <p:nvSpPr>
          <p:cNvPr id="614" name="Google Shape;614;p34"/>
          <p:cNvSpPr/>
          <p:nvPr/>
        </p:nvSpPr>
        <p:spPr>
          <a:xfrm>
            <a:off x="548640" y="3794760"/>
            <a:ext cx="1280160" cy="10515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3E80"/>
              </a:buClr>
              <a:buSzPts val="7200"/>
              <a:buFont typeface="Calibri"/>
              <a:buNone/>
            </a:pPr>
            <a:r>
              <a:rPr b="1" i="0" lang="en-US" sz="7200" u="none" cap="none" strike="noStrike">
                <a:solidFill>
                  <a:srgbClr val="FF3E80"/>
                </a:solidFill>
                <a:latin typeface="Calibri"/>
                <a:ea typeface="Calibri"/>
                <a:cs typeface="Calibri"/>
                <a:sym typeface="Calibri"/>
              </a:rPr>
              <a:t>2</a:t>
            </a:r>
            <a:endParaRPr b="0" i="0" sz="7200" u="none" cap="none" strike="noStrike">
              <a:solidFill>
                <a:schemeClr val="dk1"/>
              </a:solidFill>
              <a:latin typeface="Calibri"/>
              <a:ea typeface="Calibri"/>
              <a:cs typeface="Calibri"/>
              <a:sym typeface="Calibri"/>
            </a:endParaRPr>
          </a:p>
        </p:txBody>
      </p:sp>
      <p:sp>
        <p:nvSpPr>
          <p:cNvPr id="615" name="Google Shape;615;p34"/>
          <p:cNvSpPr/>
          <p:nvPr/>
        </p:nvSpPr>
        <p:spPr>
          <a:xfrm>
            <a:off x="2011680" y="3794760"/>
            <a:ext cx="9509760" cy="10515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3000"/>
              <a:buFont typeface="Calibri"/>
              <a:buNone/>
            </a:pPr>
            <a:r>
              <a:rPr b="1" i="0" lang="en-US" sz="3000" u="none" cap="none" strike="noStrike">
                <a:solidFill>
                  <a:srgbClr val="2C2C36"/>
                </a:solidFill>
                <a:latin typeface="Calibri"/>
                <a:ea typeface="Calibri"/>
                <a:cs typeface="Calibri"/>
                <a:sym typeface="Calibri"/>
              </a:rPr>
              <a:t>questions</a:t>
            </a:r>
            <a:r>
              <a:rPr b="0" i="0" lang="en-US" sz="3000" u="none" cap="none" strike="noStrike">
                <a:solidFill>
                  <a:srgbClr val="2C2C36"/>
                </a:solidFill>
                <a:latin typeface="Calibri"/>
                <a:ea typeface="Calibri"/>
                <a:cs typeface="Calibri"/>
                <a:sym typeface="Calibri"/>
              </a:rPr>
              <a:t> still buzzing.</a:t>
            </a:r>
            <a:endParaRPr b="0" i="0" sz="3000" u="none" cap="none" strike="noStrike">
              <a:solidFill>
                <a:schemeClr val="dk1"/>
              </a:solidFill>
              <a:latin typeface="Calibri"/>
              <a:ea typeface="Calibri"/>
              <a:cs typeface="Calibri"/>
              <a:sym typeface="Calibri"/>
            </a:endParaRPr>
          </a:p>
        </p:txBody>
      </p:sp>
      <p:sp>
        <p:nvSpPr>
          <p:cNvPr id="616" name="Google Shape;616;p34"/>
          <p:cNvSpPr/>
          <p:nvPr/>
        </p:nvSpPr>
        <p:spPr>
          <a:xfrm>
            <a:off x="548640" y="4983480"/>
            <a:ext cx="1280160" cy="10515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3E80"/>
              </a:buClr>
              <a:buSzPts val="7200"/>
              <a:buFont typeface="Calibri"/>
              <a:buNone/>
            </a:pPr>
            <a:r>
              <a:rPr b="1" i="0" lang="en-US" sz="7200" u="none" cap="none" strike="noStrike">
                <a:solidFill>
                  <a:srgbClr val="FF3E80"/>
                </a:solidFill>
                <a:latin typeface="Calibri"/>
                <a:ea typeface="Calibri"/>
                <a:cs typeface="Calibri"/>
                <a:sym typeface="Calibri"/>
              </a:rPr>
              <a:t>1</a:t>
            </a:r>
            <a:endParaRPr b="0" i="0" sz="7200" u="none" cap="none" strike="noStrike">
              <a:solidFill>
                <a:schemeClr val="dk1"/>
              </a:solidFill>
              <a:latin typeface="Calibri"/>
              <a:ea typeface="Calibri"/>
              <a:cs typeface="Calibri"/>
              <a:sym typeface="Calibri"/>
            </a:endParaRPr>
          </a:p>
        </p:txBody>
      </p:sp>
      <p:sp>
        <p:nvSpPr>
          <p:cNvPr id="617" name="Google Shape;617;p34"/>
          <p:cNvSpPr/>
          <p:nvPr/>
        </p:nvSpPr>
        <p:spPr>
          <a:xfrm>
            <a:off x="2011680" y="4983480"/>
            <a:ext cx="9509760" cy="10515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C2C36"/>
              </a:buClr>
              <a:buSzPts val="3000"/>
              <a:buFont typeface="Calibri"/>
              <a:buNone/>
            </a:pPr>
            <a:r>
              <a:rPr b="1" i="0" lang="en-US" sz="3000" u="none" cap="none" strike="noStrike">
                <a:solidFill>
                  <a:srgbClr val="2C2C36"/>
                </a:solidFill>
                <a:latin typeface="Calibri"/>
                <a:ea typeface="Calibri"/>
                <a:cs typeface="Calibri"/>
                <a:sym typeface="Calibri"/>
              </a:rPr>
              <a:t>takeaway</a:t>
            </a:r>
            <a:r>
              <a:rPr b="0" i="0" lang="en-US" sz="3000" u="none" cap="none" strike="noStrike">
                <a:solidFill>
                  <a:srgbClr val="2C2C36"/>
                </a:solidFill>
                <a:latin typeface="Calibri"/>
                <a:ea typeface="Calibri"/>
                <a:cs typeface="Calibri"/>
                <a:sym typeface="Calibri"/>
              </a:rPr>
              <a:t> you'll use tomorrow.</a:t>
            </a:r>
            <a:endParaRPr b="0" i="0" sz="3000" u="none" cap="none" strike="noStrike">
              <a:solidFill>
                <a:schemeClr val="dk1"/>
              </a:solidFill>
              <a:latin typeface="Calibri"/>
              <a:ea typeface="Calibri"/>
              <a:cs typeface="Calibri"/>
              <a:sym typeface="Calibri"/>
            </a:endParaRPr>
          </a:p>
        </p:txBody>
      </p:sp>
      <p:sp>
        <p:nvSpPr>
          <p:cNvPr id="618" name="Google Shape;618;p34"/>
          <p:cNvSpPr/>
          <p:nvPr/>
        </p:nvSpPr>
        <p:spPr>
          <a:xfrm>
            <a:off x="11338560" y="6446520"/>
            <a:ext cx="54864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B6B6B"/>
              </a:buClr>
              <a:buSzPts val="1100"/>
              <a:buFont typeface="Calibri"/>
              <a:buNone/>
            </a:pPr>
            <a:r>
              <a:rPr b="0" i="0" lang="en-US" sz="1100" u="none" cap="none" strike="noStrike">
                <a:solidFill>
                  <a:srgbClr val="6B6B6B"/>
                </a:solidFill>
                <a:latin typeface="Calibri"/>
                <a:ea typeface="Calibri"/>
                <a:cs typeface="Calibri"/>
                <a:sym typeface="Calibri"/>
              </a:rPr>
              <a:t>31</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C2C36"/>
        </a:solidFill>
      </p:bgPr>
    </p:bg>
    <p:spTree>
      <p:nvGrpSpPr>
        <p:cNvPr id="623" name="Shape 623"/>
        <p:cNvGrpSpPr/>
        <p:nvPr/>
      </p:nvGrpSpPr>
      <p:grpSpPr>
        <a:xfrm>
          <a:off x="0" y="0"/>
          <a:ext cx="0" cy="0"/>
          <a:chOff x="0" y="0"/>
          <a:chExt cx="0" cy="0"/>
        </a:xfrm>
      </p:grpSpPr>
      <p:sp>
        <p:nvSpPr>
          <p:cNvPr id="624" name="Google Shape;624;p35"/>
          <p:cNvSpPr/>
          <p:nvPr/>
        </p:nvSpPr>
        <p:spPr>
          <a:xfrm>
            <a:off x="548640" y="411480"/>
            <a:ext cx="91440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5F1E8"/>
              </a:buClr>
              <a:buSzPts val="1400"/>
              <a:buFont typeface="Calibri"/>
              <a:buNone/>
            </a:pPr>
            <a:r>
              <a:rPr b="1" i="0" lang="en-US" sz="1400" u="none" cap="none" strike="noStrike">
                <a:solidFill>
                  <a:srgbClr val="F5F1E8"/>
                </a:solidFill>
                <a:latin typeface="Calibri"/>
                <a:ea typeface="Calibri"/>
                <a:cs typeface="Calibri"/>
                <a:sym typeface="Calibri"/>
              </a:rPr>
              <a:t>END NOTES</a:t>
            </a:r>
            <a:endParaRPr b="0" i="0" sz="1400" u="none" cap="none" strike="noStrike">
              <a:solidFill>
                <a:schemeClr val="dk1"/>
              </a:solidFill>
              <a:latin typeface="Calibri"/>
              <a:ea typeface="Calibri"/>
              <a:cs typeface="Calibri"/>
              <a:sym typeface="Calibri"/>
            </a:endParaRPr>
          </a:p>
        </p:txBody>
      </p:sp>
      <p:sp>
        <p:nvSpPr>
          <p:cNvPr id="625" name="Google Shape;625;p35"/>
          <p:cNvSpPr/>
          <p:nvPr/>
        </p:nvSpPr>
        <p:spPr>
          <a:xfrm>
            <a:off x="548640" y="1280160"/>
            <a:ext cx="10972800" cy="1645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10800"/>
              <a:buFont typeface="Calibri"/>
              <a:buNone/>
            </a:pPr>
            <a:r>
              <a:rPr b="1" i="0" lang="en-US" sz="10800" u="none" cap="none" strike="noStrike">
                <a:solidFill>
                  <a:srgbClr val="F5F1E8"/>
                </a:solidFill>
                <a:latin typeface="Calibri"/>
                <a:ea typeface="Calibri"/>
                <a:cs typeface="Calibri"/>
                <a:sym typeface="Calibri"/>
              </a:rPr>
              <a:t>Thank you.</a:t>
            </a:r>
            <a:endParaRPr b="0" i="0" sz="10800" u="none" cap="none" strike="noStrike">
              <a:solidFill>
                <a:schemeClr val="dk1"/>
              </a:solidFill>
              <a:latin typeface="Calibri"/>
              <a:ea typeface="Calibri"/>
              <a:cs typeface="Calibri"/>
              <a:sym typeface="Calibri"/>
            </a:endParaRPr>
          </a:p>
        </p:txBody>
      </p:sp>
      <p:sp>
        <p:nvSpPr>
          <p:cNvPr id="626" name="Google Shape;626;p35"/>
          <p:cNvSpPr/>
          <p:nvPr/>
        </p:nvSpPr>
        <p:spPr>
          <a:xfrm>
            <a:off x="548640" y="3017520"/>
            <a:ext cx="1097280" cy="73152"/>
          </a:xfrm>
          <a:prstGeom prst="rect">
            <a:avLst/>
          </a:prstGeom>
          <a:solidFill>
            <a:srgbClr val="FF3E80"/>
          </a:solidFill>
          <a:ln cap="flat" cmpd="sng" w="12700">
            <a:solidFill>
              <a:srgbClr val="FF3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35"/>
          <p:cNvSpPr/>
          <p:nvPr/>
        </p:nvSpPr>
        <p:spPr>
          <a:xfrm>
            <a:off x="548640" y="3291840"/>
            <a:ext cx="109728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3200"/>
              <a:buFont typeface="Calibri"/>
              <a:buNone/>
            </a:pPr>
            <a:r>
              <a:rPr b="0" i="0" lang="en-US" sz="3200" u="none" cap="none" strike="noStrike">
                <a:solidFill>
                  <a:srgbClr val="F5F1E8"/>
                </a:solidFill>
                <a:latin typeface="Calibri"/>
                <a:ea typeface="Calibri"/>
                <a:cs typeface="Calibri"/>
                <a:sym typeface="Calibri"/>
              </a:rPr>
              <a:t>Bring your worst question.</a:t>
            </a:r>
            <a:endParaRPr b="0" i="0" sz="3200" u="none" cap="none" strike="noStrike">
              <a:solidFill>
                <a:schemeClr val="dk1"/>
              </a:solidFill>
              <a:latin typeface="Calibri"/>
              <a:ea typeface="Calibri"/>
              <a:cs typeface="Calibri"/>
              <a:sym typeface="Calibri"/>
            </a:endParaRPr>
          </a:p>
        </p:txBody>
      </p:sp>
      <p:sp>
        <p:nvSpPr>
          <p:cNvPr id="628" name="Google Shape;628;p35"/>
          <p:cNvSpPr/>
          <p:nvPr/>
        </p:nvSpPr>
        <p:spPr>
          <a:xfrm>
            <a:off x="548640" y="3931920"/>
            <a:ext cx="109728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3200"/>
              <a:buFont typeface="Calibri"/>
              <a:buNone/>
            </a:pPr>
            <a:r>
              <a:rPr b="1" i="1" lang="en-US" sz="3200" u="none" cap="none" strike="noStrike">
                <a:solidFill>
                  <a:srgbClr val="F5F1E8"/>
                </a:solidFill>
                <a:latin typeface="Calibri"/>
                <a:ea typeface="Calibri"/>
                <a:cs typeface="Calibri"/>
                <a:sym typeface="Calibri"/>
              </a:rPr>
              <a:t>I'll bring my best guess.</a:t>
            </a:r>
            <a:endParaRPr b="0" i="0" sz="3200" u="none" cap="none" strike="noStrike">
              <a:solidFill>
                <a:schemeClr val="dk1"/>
              </a:solidFill>
              <a:latin typeface="Calibri"/>
              <a:ea typeface="Calibri"/>
              <a:cs typeface="Calibri"/>
              <a:sym typeface="Calibri"/>
            </a:endParaRPr>
          </a:p>
        </p:txBody>
      </p:sp>
      <p:sp>
        <p:nvSpPr>
          <p:cNvPr id="629" name="Google Shape;629;p35"/>
          <p:cNvSpPr/>
          <p:nvPr/>
        </p:nvSpPr>
        <p:spPr>
          <a:xfrm>
            <a:off x="548640" y="5120640"/>
            <a:ext cx="11064240" cy="1280160"/>
          </a:xfrm>
          <a:prstGeom prst="rect">
            <a:avLst/>
          </a:prstGeom>
          <a:solidFill>
            <a:srgbClr val="1F1F28"/>
          </a:solidFill>
          <a:ln cap="flat" cmpd="sng" w="12700">
            <a:solidFill>
              <a:srgbClr val="1F1F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35"/>
          <p:cNvSpPr/>
          <p:nvPr/>
        </p:nvSpPr>
        <p:spPr>
          <a:xfrm>
            <a:off x="822960" y="5257800"/>
            <a:ext cx="36576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3E80"/>
              </a:buClr>
              <a:buSzPts val="1200"/>
              <a:buFont typeface="Calibri"/>
              <a:buNone/>
            </a:pPr>
            <a:r>
              <a:rPr b="1" i="0" lang="en-US" sz="1200" u="none" cap="none" strike="noStrike">
                <a:solidFill>
                  <a:srgbClr val="FF3E80"/>
                </a:solidFill>
                <a:latin typeface="Calibri"/>
                <a:ea typeface="Calibri"/>
                <a:cs typeface="Calibri"/>
                <a:sym typeface="Calibri"/>
              </a:rPr>
              <a:t>FIND MY WORK</a:t>
            </a:r>
            <a:endParaRPr b="0" i="0" sz="1200" u="none" cap="none" strike="noStrike">
              <a:solidFill>
                <a:schemeClr val="dk1"/>
              </a:solidFill>
              <a:latin typeface="Calibri"/>
              <a:ea typeface="Calibri"/>
              <a:cs typeface="Calibri"/>
              <a:sym typeface="Calibri"/>
            </a:endParaRPr>
          </a:p>
        </p:txBody>
      </p:sp>
      <p:sp>
        <p:nvSpPr>
          <p:cNvPr id="631" name="Google Shape;631;p35"/>
          <p:cNvSpPr/>
          <p:nvPr/>
        </p:nvSpPr>
        <p:spPr>
          <a:xfrm>
            <a:off x="822960" y="5532120"/>
            <a:ext cx="105156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F1E8"/>
              </a:buClr>
              <a:buSzPts val="2800"/>
              <a:buFont typeface="Calibri"/>
              <a:buNone/>
            </a:pPr>
            <a:r>
              <a:rPr b="1" i="0" lang="en-US" sz="2800" u="none" cap="none" strike="noStrike">
                <a:solidFill>
                  <a:srgbClr val="F5F1E8"/>
                </a:solidFill>
                <a:latin typeface="Calibri"/>
                <a:ea typeface="Calibri"/>
                <a:cs typeface="Calibri"/>
                <a:sym typeface="Calibri"/>
              </a:rPr>
              <a:t>zeeshanbashir.com</a:t>
            </a:r>
            <a:endParaRPr b="0" i="0" sz="2800" u="none" cap="none" strike="noStrike">
              <a:solidFill>
                <a:schemeClr val="dk1"/>
              </a:solidFill>
              <a:latin typeface="Calibri"/>
              <a:ea typeface="Calibri"/>
              <a:cs typeface="Calibri"/>
              <a:sym typeface="Calibri"/>
            </a:endParaRPr>
          </a:p>
        </p:txBody>
      </p:sp>
      <p:sp>
        <p:nvSpPr>
          <p:cNvPr id="632" name="Google Shape;632;p35"/>
          <p:cNvSpPr/>
          <p:nvPr/>
        </p:nvSpPr>
        <p:spPr>
          <a:xfrm>
            <a:off x="822960" y="6035040"/>
            <a:ext cx="105156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C0B0"/>
              </a:buClr>
              <a:buSzPts val="1400"/>
              <a:buFont typeface="Calibri"/>
              <a:buNone/>
            </a:pPr>
            <a:r>
              <a:rPr b="0" i="1" lang="en-US" sz="1400" u="none" cap="none" strike="noStrike">
                <a:solidFill>
                  <a:srgbClr val="C8C0B0"/>
                </a:solidFill>
                <a:latin typeface="Calibri"/>
                <a:ea typeface="Calibri"/>
                <a:cs typeface="Calibri"/>
                <a:sym typeface="Calibri"/>
              </a:rPr>
              <a:t>Zeeshan Bashir  ·  AI × brand workflows</a:t>
            </a:r>
            <a:endParaRPr b="0" i="0" sz="1400" u="none" cap="none" strike="noStrike">
              <a:solidFill>
                <a:schemeClr val="dk1"/>
              </a:solidFill>
              <a:latin typeface="Calibri"/>
              <a:ea typeface="Calibri"/>
              <a:cs typeface="Calibri"/>
              <a:sym typeface="Calibri"/>
            </a:endParaRPr>
          </a:p>
        </p:txBody>
      </p:sp>
      <p:sp>
        <p:nvSpPr>
          <p:cNvPr id="633" name="Google Shape;633;p35"/>
          <p:cNvSpPr/>
          <p:nvPr/>
        </p:nvSpPr>
        <p:spPr>
          <a:xfrm>
            <a:off x="11338560" y="6446520"/>
            <a:ext cx="54864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C8C0B0"/>
              </a:buClr>
              <a:buSzPts val="1100"/>
              <a:buFont typeface="Calibri"/>
              <a:buNone/>
            </a:pPr>
            <a:r>
              <a:rPr b="0" i="0" lang="en-US" sz="1100" u="none" cap="none" strike="noStrike">
                <a:solidFill>
                  <a:srgbClr val="C8C0B0"/>
                </a:solidFill>
                <a:latin typeface="Calibri"/>
                <a:ea typeface="Calibri"/>
                <a:cs typeface="Calibri"/>
                <a:sym typeface="Calibri"/>
              </a:rPr>
              <a:t>32</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